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9906000" cy="6858000" type="A4"/>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27" d="100"/>
          <a:sy n="127" d="100"/>
        </p:scale>
        <p:origin x="-1891" y="-29"/>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188483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262605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300543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377702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1201145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329630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33099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27422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339553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306721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98C039-EB2F-4DF3-9CCC-5DC24FF16486}"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148663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98C039-EB2F-4DF3-9CCC-5DC24FF16486}" type="datetimeFigureOut">
              <a:rPr kumimoji="1" lang="ja-JP" altLang="en-US" smtClean="0"/>
              <a:t>2024/4/9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8338F-4E35-40F3-84FA-47A2E1CEC754}" type="slidenum">
              <a:rPr kumimoji="1" lang="ja-JP" altLang="en-US" smtClean="0"/>
              <a:t>‹#›</a:t>
            </a:fld>
            <a:endParaRPr kumimoji="1" lang="ja-JP" altLang="en-US"/>
          </a:p>
        </p:txBody>
      </p:sp>
    </p:spTree>
    <p:extLst>
      <p:ext uri="{BB962C8B-B14F-4D97-AF65-F5344CB8AC3E}">
        <p14:creationId xmlns:p14="http://schemas.microsoft.com/office/powerpoint/2010/main" val="37273118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F3404B6-32E2-D159-63FB-8975DB8D0C88}"/>
              </a:ext>
            </a:extLst>
          </p:cNvPr>
          <p:cNvSpPr txBox="1"/>
          <p:nvPr/>
        </p:nvSpPr>
        <p:spPr>
          <a:xfrm>
            <a:off x="2652887" y="92079"/>
            <a:ext cx="4611512" cy="369332"/>
          </a:xfrm>
          <a:prstGeom prst="rect">
            <a:avLst/>
          </a:prstGeom>
          <a:noFill/>
        </p:spPr>
        <p:txBody>
          <a:bodyPr wrap="square" rtlCol="0">
            <a:spAutoFit/>
          </a:bodyPr>
          <a:lstStyle/>
          <a:p>
            <a:r>
              <a:rPr kumimoji="1" lang="ja-JP" altLang="en-US" dirty="0">
                <a:latin typeface="BIZ UDゴシック" panose="020B0400000000000000" pitchFamily="49" charset="-128"/>
                <a:ea typeface="BIZ UDゴシック" panose="020B0400000000000000" pitchFamily="49" charset="-128"/>
              </a:rPr>
              <a:t>　研究マスターへの道　　シーズン </a:t>
            </a:r>
            <a:r>
              <a:rPr kumimoji="1" lang="en-US" altLang="ja-JP" dirty="0">
                <a:latin typeface="BIZ UDゴシック" panose="020B0400000000000000" pitchFamily="49" charset="-128"/>
                <a:ea typeface="BIZ UDゴシック" panose="020B0400000000000000" pitchFamily="49" charset="-128"/>
              </a:rPr>
              <a:t>___</a:t>
            </a:r>
            <a:r>
              <a:rPr kumimoji="1" lang="ja-JP" altLang="en-US" dirty="0">
                <a:latin typeface="BIZ UDゴシック" panose="020B0400000000000000" pitchFamily="49" charset="-128"/>
                <a:ea typeface="BIZ UDゴシック" panose="020B0400000000000000" pitchFamily="49" charset="-128"/>
              </a:rPr>
              <a:t>　　</a:t>
            </a:r>
          </a:p>
        </p:txBody>
      </p:sp>
      <p:graphicFrame>
        <p:nvGraphicFramePr>
          <p:cNvPr id="6" name="表 5">
            <a:extLst>
              <a:ext uri="{FF2B5EF4-FFF2-40B4-BE49-F238E27FC236}">
                <a16:creationId xmlns:a16="http://schemas.microsoft.com/office/drawing/2014/main" id="{E1980915-580D-E41A-0EB9-9B655FA4D96F}"/>
              </a:ext>
            </a:extLst>
          </p:cNvPr>
          <p:cNvGraphicFramePr>
            <a:graphicFrameLocks noGrp="1"/>
          </p:cNvGraphicFramePr>
          <p:nvPr>
            <p:extLst>
              <p:ext uri="{D42A27DB-BD31-4B8C-83A1-F6EECF244321}">
                <p14:modId xmlns:p14="http://schemas.microsoft.com/office/powerpoint/2010/main" val="929429367"/>
              </p:ext>
            </p:extLst>
          </p:nvPr>
        </p:nvGraphicFramePr>
        <p:xfrm>
          <a:off x="2618894" y="2562450"/>
          <a:ext cx="4657537" cy="4231680"/>
        </p:xfrm>
        <a:graphic>
          <a:graphicData uri="http://schemas.openxmlformats.org/drawingml/2006/table">
            <a:tbl>
              <a:tblPr firstRow="1" bandRow="1">
                <a:tableStyleId>{5C22544A-7EE6-4342-B048-85BDC9FD1C3A}</a:tableStyleId>
              </a:tblPr>
              <a:tblGrid>
                <a:gridCol w="683774">
                  <a:extLst>
                    <a:ext uri="{9D8B030D-6E8A-4147-A177-3AD203B41FA5}">
                      <a16:colId xmlns:a16="http://schemas.microsoft.com/office/drawing/2014/main" val="1209728012"/>
                    </a:ext>
                  </a:extLst>
                </a:gridCol>
                <a:gridCol w="1247117">
                  <a:extLst>
                    <a:ext uri="{9D8B030D-6E8A-4147-A177-3AD203B41FA5}">
                      <a16:colId xmlns:a16="http://schemas.microsoft.com/office/drawing/2014/main" val="3729823729"/>
                    </a:ext>
                  </a:extLst>
                </a:gridCol>
                <a:gridCol w="401210">
                  <a:extLst>
                    <a:ext uri="{9D8B030D-6E8A-4147-A177-3AD203B41FA5}">
                      <a16:colId xmlns:a16="http://schemas.microsoft.com/office/drawing/2014/main" val="3257492147"/>
                    </a:ext>
                  </a:extLst>
                </a:gridCol>
                <a:gridCol w="679784">
                  <a:extLst>
                    <a:ext uri="{9D8B030D-6E8A-4147-A177-3AD203B41FA5}">
                      <a16:colId xmlns:a16="http://schemas.microsoft.com/office/drawing/2014/main" val="1713702264"/>
                    </a:ext>
                  </a:extLst>
                </a:gridCol>
                <a:gridCol w="1278436">
                  <a:extLst>
                    <a:ext uri="{9D8B030D-6E8A-4147-A177-3AD203B41FA5}">
                      <a16:colId xmlns:a16="http://schemas.microsoft.com/office/drawing/2014/main" val="3307318831"/>
                    </a:ext>
                  </a:extLst>
                </a:gridCol>
                <a:gridCol w="367216">
                  <a:extLst>
                    <a:ext uri="{9D8B030D-6E8A-4147-A177-3AD203B41FA5}">
                      <a16:colId xmlns:a16="http://schemas.microsoft.com/office/drawing/2014/main" val="2957513979"/>
                    </a:ext>
                  </a:extLst>
                </a:gridCol>
              </a:tblGrid>
              <a:tr h="73494">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1</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5</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694040"/>
                  </a:ext>
                </a:extLst>
              </a:tr>
              <a:tr h="216000">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593435412"/>
                  </a:ext>
                </a:extLst>
              </a:tr>
              <a:tr h="720000">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282430"/>
                  </a:ext>
                </a:extLst>
              </a:tr>
              <a:tr h="0">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2</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6</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7803431"/>
                  </a:ext>
                </a:extLst>
              </a:tr>
              <a:tr h="216000">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698196352"/>
                  </a:ext>
                </a:extLst>
              </a:tr>
              <a:tr h="720000">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5247434"/>
                  </a:ext>
                </a:extLst>
              </a:tr>
              <a:tr h="0">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3</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7</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1644302"/>
                  </a:ext>
                </a:extLst>
              </a:tr>
              <a:tr h="216000">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2492774824"/>
                  </a:ext>
                </a:extLst>
              </a:tr>
              <a:tr h="720000">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7764241"/>
                  </a:ext>
                </a:extLst>
              </a:tr>
              <a:tr h="0">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4</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8</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0652965"/>
                  </a:ext>
                </a:extLst>
              </a:tr>
              <a:tr h="216000">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2157209079"/>
                  </a:ext>
                </a:extLst>
              </a:tr>
              <a:tr h="720000">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824377"/>
                  </a:ext>
                </a:extLst>
              </a:tr>
            </a:tbl>
          </a:graphicData>
        </a:graphic>
      </p:graphicFrame>
      <p:pic>
        <p:nvPicPr>
          <p:cNvPr id="1026" name="Picture 2" descr="虫眼鏡で本を読むお年寄りのイラスト">
            <a:extLst>
              <a:ext uri="{FF2B5EF4-FFF2-40B4-BE49-F238E27FC236}">
                <a16:creationId xmlns:a16="http://schemas.microsoft.com/office/drawing/2014/main" id="{D710163D-22F8-1891-9D13-1055EC1D455F}"/>
              </a:ext>
            </a:extLst>
          </p:cNvPr>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5249556" y="647196"/>
            <a:ext cx="533969"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開いたシステム手帳のイラスト">
            <a:extLst>
              <a:ext uri="{FF2B5EF4-FFF2-40B4-BE49-F238E27FC236}">
                <a16:creationId xmlns:a16="http://schemas.microsoft.com/office/drawing/2014/main" id="{A23671E1-9994-0EC9-6DBF-8E2968826BEE}"/>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6287803" y="680259"/>
            <a:ext cx="757894"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学生の会議のイラスト（ブレザー・真剣・男女）">
            <a:extLst>
              <a:ext uri="{FF2B5EF4-FFF2-40B4-BE49-F238E27FC236}">
                <a16:creationId xmlns:a16="http://schemas.microsoft.com/office/drawing/2014/main" id="{06D646A3-50C2-3AAE-76DB-34BD646C34C8}"/>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2935123" y="1716090"/>
            <a:ext cx="612000"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ペンタブレットを使うデザイナー・イラストレーターのイラスト">
            <a:extLst>
              <a:ext uri="{FF2B5EF4-FFF2-40B4-BE49-F238E27FC236}">
                <a16:creationId xmlns:a16="http://schemas.microsoft.com/office/drawing/2014/main" id="{FC8CF34B-55DD-E435-E56C-7EBD93234644}"/>
              </a:ext>
            </a:extLst>
          </p:cNvPr>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4034021" y="1732764"/>
            <a:ext cx="689580"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研究に成功した人のイラスト（女性）">
            <a:extLst>
              <a:ext uri="{FF2B5EF4-FFF2-40B4-BE49-F238E27FC236}">
                <a16:creationId xmlns:a16="http://schemas.microsoft.com/office/drawing/2014/main" id="{2C6E17B4-9426-88DE-32DD-BB535FC24E9D}"/>
              </a:ext>
            </a:extLst>
          </p:cNvPr>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5209247" y="1699266"/>
            <a:ext cx="612000"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探検家・考古学者のイラスト">
            <a:extLst>
              <a:ext uri="{FF2B5EF4-FFF2-40B4-BE49-F238E27FC236}">
                <a16:creationId xmlns:a16="http://schemas.microsoft.com/office/drawing/2014/main" id="{3EF1403F-6891-8B57-930F-A7D7F9DB40D0}"/>
              </a:ext>
            </a:extLst>
          </p:cNvPr>
          <p:cNvPicPr>
            <a:picLocks noChangeAspect="1" noChangeArrowheads="1"/>
          </p:cNvPicPr>
          <p:nvPr/>
        </p:nvPicPr>
        <p:blipFill>
          <a:blip r:embed="rId7">
            <a:grayscl/>
            <a:extLst>
              <a:ext uri="{28A0092B-C50C-407E-A947-70E740481C1C}">
                <a14:useLocalDpi xmlns:a14="http://schemas.microsoft.com/office/drawing/2010/main" val="0"/>
              </a:ext>
            </a:extLst>
          </a:blip>
          <a:srcRect/>
          <a:stretch>
            <a:fillRect/>
          </a:stretch>
        </p:blipFill>
        <p:spPr bwMode="auto">
          <a:xfrm>
            <a:off x="4059963" y="649692"/>
            <a:ext cx="523601"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学ぶ人工知能のイラスト">
            <a:extLst>
              <a:ext uri="{FF2B5EF4-FFF2-40B4-BE49-F238E27FC236}">
                <a16:creationId xmlns:a16="http://schemas.microsoft.com/office/drawing/2014/main" id="{3B69A641-B7C9-DFAB-2A22-A5381B3945CB}"/>
              </a:ext>
            </a:extLst>
          </p:cNvPr>
          <p:cNvPicPr>
            <a:picLocks noChangeAspect="1" noChangeArrowheads="1"/>
          </p:cNvPicPr>
          <p:nvPr/>
        </p:nvPicPr>
        <p:blipFill>
          <a:blip r:embed="rId8">
            <a:grayscl/>
            <a:extLst>
              <a:ext uri="{28A0092B-C50C-407E-A947-70E740481C1C}">
                <a14:useLocalDpi xmlns:a14="http://schemas.microsoft.com/office/drawing/2010/main" val="0"/>
              </a:ext>
            </a:extLst>
          </a:blip>
          <a:srcRect/>
          <a:stretch>
            <a:fillRect/>
          </a:stretch>
        </p:blipFill>
        <p:spPr bwMode="auto">
          <a:xfrm>
            <a:off x="2930911" y="644165"/>
            <a:ext cx="563039" cy="612000"/>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2FE69507-C501-2F47-1519-486F74A78CA9}"/>
              </a:ext>
            </a:extLst>
          </p:cNvPr>
          <p:cNvSpPr txBox="1"/>
          <p:nvPr/>
        </p:nvSpPr>
        <p:spPr>
          <a:xfrm>
            <a:off x="2742828" y="508199"/>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ア　知恵袋</a:t>
            </a:r>
          </a:p>
        </p:txBody>
      </p:sp>
      <p:sp>
        <p:nvSpPr>
          <p:cNvPr id="9" name="テキスト ボックス 8">
            <a:extLst>
              <a:ext uri="{FF2B5EF4-FFF2-40B4-BE49-F238E27FC236}">
                <a16:creationId xmlns:a16="http://schemas.microsoft.com/office/drawing/2014/main" id="{7A11DE09-FB5E-AF0A-18DC-54FB2A6DC2C2}"/>
              </a:ext>
            </a:extLst>
          </p:cNvPr>
          <p:cNvSpPr txBox="1"/>
          <p:nvPr/>
        </p:nvSpPr>
        <p:spPr>
          <a:xfrm>
            <a:off x="3890233" y="502980"/>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イ　開拓者</a:t>
            </a:r>
          </a:p>
        </p:txBody>
      </p:sp>
      <p:sp>
        <p:nvSpPr>
          <p:cNvPr id="10" name="テキスト ボックス 9">
            <a:extLst>
              <a:ext uri="{FF2B5EF4-FFF2-40B4-BE49-F238E27FC236}">
                <a16:creationId xmlns:a16="http://schemas.microsoft.com/office/drawing/2014/main" id="{B2147AD0-3EE1-B7A2-B6EE-FC96D3E6729E}"/>
              </a:ext>
            </a:extLst>
          </p:cNvPr>
          <p:cNvSpPr txBox="1"/>
          <p:nvPr/>
        </p:nvSpPr>
        <p:spPr>
          <a:xfrm>
            <a:off x="5039394" y="496910"/>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ウ　チェッカー</a:t>
            </a:r>
          </a:p>
        </p:txBody>
      </p:sp>
      <p:sp>
        <p:nvSpPr>
          <p:cNvPr id="13" name="テキスト ボックス 12">
            <a:extLst>
              <a:ext uri="{FF2B5EF4-FFF2-40B4-BE49-F238E27FC236}">
                <a16:creationId xmlns:a16="http://schemas.microsoft.com/office/drawing/2014/main" id="{26B9A2EE-7FE6-F9A5-183B-9D253FA7A55C}"/>
              </a:ext>
            </a:extLst>
          </p:cNvPr>
          <p:cNvSpPr txBox="1"/>
          <p:nvPr/>
        </p:nvSpPr>
        <p:spPr>
          <a:xfrm>
            <a:off x="6195035" y="496910"/>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エ　マネージャー</a:t>
            </a:r>
          </a:p>
        </p:txBody>
      </p:sp>
      <p:sp>
        <p:nvSpPr>
          <p:cNvPr id="14" name="テキスト ボックス 13">
            <a:extLst>
              <a:ext uri="{FF2B5EF4-FFF2-40B4-BE49-F238E27FC236}">
                <a16:creationId xmlns:a16="http://schemas.microsoft.com/office/drawing/2014/main" id="{E46E42D2-B3EE-9864-113C-4485877530AD}"/>
              </a:ext>
            </a:extLst>
          </p:cNvPr>
          <p:cNvSpPr txBox="1"/>
          <p:nvPr/>
        </p:nvSpPr>
        <p:spPr>
          <a:xfrm>
            <a:off x="2742828" y="1576905"/>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オ　取りまとめ役</a:t>
            </a:r>
          </a:p>
        </p:txBody>
      </p:sp>
      <p:sp>
        <p:nvSpPr>
          <p:cNvPr id="15" name="テキスト ボックス 14">
            <a:extLst>
              <a:ext uri="{FF2B5EF4-FFF2-40B4-BE49-F238E27FC236}">
                <a16:creationId xmlns:a16="http://schemas.microsoft.com/office/drawing/2014/main" id="{906DF7CF-5887-C770-D382-D561B8BBCF99}"/>
              </a:ext>
            </a:extLst>
          </p:cNvPr>
          <p:cNvSpPr txBox="1"/>
          <p:nvPr/>
        </p:nvSpPr>
        <p:spPr>
          <a:xfrm>
            <a:off x="3890233" y="1582727"/>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カ　クリエイター</a:t>
            </a:r>
          </a:p>
        </p:txBody>
      </p:sp>
      <p:sp>
        <p:nvSpPr>
          <p:cNvPr id="16" name="テキスト ボックス 15">
            <a:extLst>
              <a:ext uri="{FF2B5EF4-FFF2-40B4-BE49-F238E27FC236}">
                <a16:creationId xmlns:a16="http://schemas.microsoft.com/office/drawing/2014/main" id="{51CCBCE0-AFF8-17E3-C847-35BD76D057EA}"/>
              </a:ext>
            </a:extLst>
          </p:cNvPr>
          <p:cNvSpPr txBox="1"/>
          <p:nvPr/>
        </p:nvSpPr>
        <p:spPr>
          <a:xfrm>
            <a:off x="5039394" y="1576905"/>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キ　挑戦者</a:t>
            </a:r>
          </a:p>
        </p:txBody>
      </p:sp>
      <p:sp>
        <p:nvSpPr>
          <p:cNvPr id="17" name="テキスト ボックス 16">
            <a:extLst>
              <a:ext uri="{FF2B5EF4-FFF2-40B4-BE49-F238E27FC236}">
                <a16:creationId xmlns:a16="http://schemas.microsoft.com/office/drawing/2014/main" id="{FA8DA5F9-A7AC-50A3-7BFC-F088F0A1F481}"/>
              </a:ext>
            </a:extLst>
          </p:cNvPr>
          <p:cNvSpPr txBox="1"/>
          <p:nvPr/>
        </p:nvSpPr>
        <p:spPr>
          <a:xfrm>
            <a:off x="6195035" y="1572169"/>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ク　努力家</a:t>
            </a:r>
          </a:p>
        </p:txBody>
      </p:sp>
      <p:pic>
        <p:nvPicPr>
          <p:cNvPr id="1044" name="Picture 20" descr="怪我をしている男の子のイラスト">
            <a:extLst>
              <a:ext uri="{FF2B5EF4-FFF2-40B4-BE49-F238E27FC236}">
                <a16:creationId xmlns:a16="http://schemas.microsoft.com/office/drawing/2014/main" id="{8263EDB9-B009-F0C3-A335-7EF82D4CCDEF}"/>
              </a:ext>
            </a:extLst>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6424469" y="1737059"/>
            <a:ext cx="474300" cy="612000"/>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a:extLst>
              <a:ext uri="{FF2B5EF4-FFF2-40B4-BE49-F238E27FC236}">
                <a16:creationId xmlns:a16="http://schemas.microsoft.com/office/drawing/2014/main" id="{D4B06F2A-293C-3C48-3E9F-183ECBB4BBC3}"/>
              </a:ext>
            </a:extLst>
          </p:cNvPr>
          <p:cNvSpPr txBox="1"/>
          <p:nvPr/>
        </p:nvSpPr>
        <p:spPr>
          <a:xfrm>
            <a:off x="2742828" y="1279873"/>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研究に必要な知識・情報を入手し、研究の足掛かりとする。</a:t>
            </a:r>
          </a:p>
        </p:txBody>
      </p:sp>
      <p:sp>
        <p:nvSpPr>
          <p:cNvPr id="20" name="テキスト ボックス 19">
            <a:extLst>
              <a:ext uri="{FF2B5EF4-FFF2-40B4-BE49-F238E27FC236}">
                <a16:creationId xmlns:a16="http://schemas.microsoft.com/office/drawing/2014/main" id="{8F9D070B-DC7A-37E3-5284-CCC2A97AE159}"/>
              </a:ext>
            </a:extLst>
          </p:cNvPr>
          <p:cNvSpPr txBox="1"/>
          <p:nvPr/>
        </p:nvSpPr>
        <p:spPr>
          <a:xfrm>
            <a:off x="3890233" y="1279873"/>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研究手法や考察などで新たなアイデアによって研究を進める。</a:t>
            </a:r>
          </a:p>
        </p:txBody>
      </p:sp>
      <p:sp>
        <p:nvSpPr>
          <p:cNvPr id="21" name="テキスト ボックス 20">
            <a:extLst>
              <a:ext uri="{FF2B5EF4-FFF2-40B4-BE49-F238E27FC236}">
                <a16:creationId xmlns:a16="http://schemas.microsoft.com/office/drawing/2014/main" id="{CC9371D4-4059-7BCD-BC79-B0EB161B56D1}"/>
              </a:ext>
            </a:extLst>
          </p:cNvPr>
          <p:cNvSpPr txBox="1"/>
          <p:nvPr/>
        </p:nvSpPr>
        <p:spPr>
          <a:xfrm>
            <a:off x="2742828" y="2336400"/>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生徒間や先生との議論の際に、進行役を務める。</a:t>
            </a:r>
          </a:p>
        </p:txBody>
      </p:sp>
      <p:sp>
        <p:nvSpPr>
          <p:cNvPr id="22" name="テキスト ボックス 21">
            <a:extLst>
              <a:ext uri="{FF2B5EF4-FFF2-40B4-BE49-F238E27FC236}">
                <a16:creationId xmlns:a16="http://schemas.microsoft.com/office/drawing/2014/main" id="{65986607-430E-2DF0-9F98-2D95E32A7C07}"/>
              </a:ext>
            </a:extLst>
          </p:cNvPr>
          <p:cNvSpPr txBox="1"/>
          <p:nvPr/>
        </p:nvSpPr>
        <p:spPr>
          <a:xfrm>
            <a:off x="3890233" y="2336400"/>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研究の発信に必要な発表要旨、スライドなどを仕上げる。</a:t>
            </a:r>
          </a:p>
        </p:txBody>
      </p:sp>
      <p:sp>
        <p:nvSpPr>
          <p:cNvPr id="23" name="テキスト ボックス 22">
            <a:extLst>
              <a:ext uri="{FF2B5EF4-FFF2-40B4-BE49-F238E27FC236}">
                <a16:creationId xmlns:a16="http://schemas.microsoft.com/office/drawing/2014/main" id="{98432E07-21EB-D762-E68C-40001EB3D1B1}"/>
              </a:ext>
            </a:extLst>
          </p:cNvPr>
          <p:cNvSpPr txBox="1"/>
          <p:nvPr/>
        </p:nvSpPr>
        <p:spPr>
          <a:xfrm>
            <a:off x="5026511" y="1284143"/>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自分たちの研究を冷静に見つめ、課題点を多くあぶりだす。</a:t>
            </a:r>
          </a:p>
        </p:txBody>
      </p:sp>
      <p:sp>
        <p:nvSpPr>
          <p:cNvPr id="24" name="テキスト ボックス 23">
            <a:extLst>
              <a:ext uri="{FF2B5EF4-FFF2-40B4-BE49-F238E27FC236}">
                <a16:creationId xmlns:a16="http://schemas.microsoft.com/office/drawing/2014/main" id="{AC24B1A2-7B4B-B7AF-9C6A-BDB75B2A4E3A}"/>
              </a:ext>
            </a:extLst>
          </p:cNvPr>
          <p:cNvSpPr txBox="1"/>
          <p:nvPr/>
        </p:nvSpPr>
        <p:spPr>
          <a:xfrm>
            <a:off x="6173916" y="1284143"/>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研究の進捗と残り時間を把握し、期限内に研究をまとめきる。</a:t>
            </a:r>
          </a:p>
        </p:txBody>
      </p:sp>
      <p:sp>
        <p:nvSpPr>
          <p:cNvPr id="25" name="テキスト ボックス 24">
            <a:extLst>
              <a:ext uri="{FF2B5EF4-FFF2-40B4-BE49-F238E27FC236}">
                <a16:creationId xmlns:a16="http://schemas.microsoft.com/office/drawing/2014/main" id="{66A5F661-A944-C0CD-9231-855D876E2F04}"/>
              </a:ext>
            </a:extLst>
          </p:cNvPr>
          <p:cNvSpPr txBox="1"/>
          <p:nvPr/>
        </p:nvSpPr>
        <p:spPr>
          <a:xfrm>
            <a:off x="5026511" y="2340670"/>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未知に挑む姿勢を周囲にも認めてもらう。</a:t>
            </a:r>
          </a:p>
        </p:txBody>
      </p:sp>
      <p:sp>
        <p:nvSpPr>
          <p:cNvPr id="26" name="テキスト ボックス 25">
            <a:extLst>
              <a:ext uri="{FF2B5EF4-FFF2-40B4-BE49-F238E27FC236}">
                <a16:creationId xmlns:a16="http://schemas.microsoft.com/office/drawing/2014/main" id="{D600355D-8943-C7F3-8CD6-4AD5D1122272}"/>
              </a:ext>
            </a:extLst>
          </p:cNvPr>
          <p:cNvSpPr txBox="1"/>
          <p:nvPr/>
        </p:nvSpPr>
        <p:spPr>
          <a:xfrm>
            <a:off x="6173916" y="2340670"/>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多少の困難ではへこたれず最後まで完遂する。</a:t>
            </a:r>
          </a:p>
        </p:txBody>
      </p:sp>
      <p:sp>
        <p:nvSpPr>
          <p:cNvPr id="28" name="四角形: 角を丸くする 27">
            <a:extLst>
              <a:ext uri="{FF2B5EF4-FFF2-40B4-BE49-F238E27FC236}">
                <a16:creationId xmlns:a16="http://schemas.microsoft.com/office/drawing/2014/main" id="{747F9A59-F518-4F93-F7F2-02F26705CB90}"/>
              </a:ext>
            </a:extLst>
          </p:cNvPr>
          <p:cNvSpPr/>
          <p:nvPr/>
        </p:nvSpPr>
        <p:spPr>
          <a:xfrm>
            <a:off x="285344" y="4688484"/>
            <a:ext cx="2268000" cy="2114183"/>
          </a:xfrm>
          <a:prstGeom prst="roundRect">
            <a:avLst>
              <a:gd name="adj" fmla="val 7322"/>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algn="ctr"/>
            <a:r>
              <a:rPr kumimoji="1" lang="ja-JP" altLang="en-US" sz="700" dirty="0">
                <a:solidFill>
                  <a:schemeClr val="tx1"/>
                </a:solidFill>
                <a:latin typeface="HG行書体" panose="03000609000000000000" pitchFamily="65" charset="-128"/>
                <a:ea typeface="HG行書体" panose="03000609000000000000" pitchFamily="65" charset="-128"/>
              </a:rPr>
              <a:t>課題研究の目標</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algn="ct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①　既存の知識をありがたく、そして、正しく使わせてもらう。</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②　事実を正しく認識し、自らの考えを上乗せして答えを見出す。</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③　未知を既知にしていく過程を楽しむ。</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④　オリジナリティを他者に表明する。</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⑤　自問自答を繰り返し、研究や自分自身の資質・能力の伸びしろを見出す。</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⑥　テーマを自分ごととして捉え、何のために進むのかを認識したうえで進む。</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⑦　自らの手で学びの計画を立てる。</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⑧　伸びしろを詰め、研究の深まりや自らの成長を楽しむ。</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⑨　チーム内の役割を自ら、もしくは対話の中で見出し、役割を果たす。</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⑩　自分がチームに貢献していることに気づき、他社の貢献も認める。</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algn="ctr"/>
            <a:endParaRPr kumimoji="1" lang="en-US" altLang="ja-JP" sz="700" dirty="0">
              <a:solidFill>
                <a:schemeClr val="tx1"/>
              </a:solidFill>
              <a:latin typeface="HG行書体" panose="03000609000000000000" pitchFamily="65" charset="-128"/>
              <a:ea typeface="HG行書体" panose="03000609000000000000" pitchFamily="65" charset="-128"/>
            </a:endParaRPr>
          </a:p>
          <a:p>
            <a:endParaRPr kumimoji="1" lang="ja-JP" altLang="en-US" sz="700" dirty="0">
              <a:solidFill>
                <a:schemeClr val="tx1"/>
              </a:solidFill>
              <a:latin typeface="HG行書体" panose="03000609000000000000" pitchFamily="65" charset="-128"/>
              <a:ea typeface="HG行書体" panose="03000609000000000000" pitchFamily="65" charset="-128"/>
            </a:endParaRPr>
          </a:p>
        </p:txBody>
      </p:sp>
      <p:sp>
        <p:nvSpPr>
          <p:cNvPr id="33" name="四角形: 角を丸くする 32">
            <a:extLst>
              <a:ext uri="{FF2B5EF4-FFF2-40B4-BE49-F238E27FC236}">
                <a16:creationId xmlns:a16="http://schemas.microsoft.com/office/drawing/2014/main" id="{D1A14E55-2FE2-639E-7B28-39FCD3E74DD3}"/>
              </a:ext>
            </a:extLst>
          </p:cNvPr>
          <p:cNvSpPr/>
          <p:nvPr/>
        </p:nvSpPr>
        <p:spPr>
          <a:xfrm>
            <a:off x="7346029" y="4770023"/>
            <a:ext cx="2268000" cy="2029147"/>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spc="-100" dirty="0">
                <a:solidFill>
                  <a:schemeClr val="tx1"/>
                </a:solidFill>
                <a:latin typeface="BIZ UDゴシック" panose="020B0400000000000000" pitchFamily="49" charset="-128"/>
                <a:ea typeface="BIZ UDゴシック" panose="020B0400000000000000" pitchFamily="49" charset="-128"/>
              </a:rPr>
              <a:t> </a:t>
            </a:r>
            <a:r>
              <a:rPr kumimoji="1" lang="ja-JP" altLang="en-US" sz="700" spc="-100" dirty="0">
                <a:solidFill>
                  <a:schemeClr val="tx1"/>
                </a:solidFill>
                <a:latin typeface="BIZ UDゴシック" panose="020B0400000000000000" pitchFamily="49" charset="-128"/>
                <a:ea typeface="BIZ UDゴシック" panose="020B0400000000000000" pitchFamily="49" charset="-128"/>
              </a:rPr>
              <a:t>次の発表では、研究内容のここを改善して、こんな面白さをアピールしたい！</a:t>
            </a:r>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4" name="四角形: 角を丸くする 33">
            <a:extLst>
              <a:ext uri="{FF2B5EF4-FFF2-40B4-BE49-F238E27FC236}">
                <a16:creationId xmlns:a16="http://schemas.microsoft.com/office/drawing/2014/main" id="{C785B8FD-E5AC-D30B-C9BC-EE4C46F32EDF}"/>
              </a:ext>
            </a:extLst>
          </p:cNvPr>
          <p:cNvSpPr/>
          <p:nvPr/>
        </p:nvSpPr>
        <p:spPr>
          <a:xfrm>
            <a:off x="7346029" y="2854288"/>
            <a:ext cx="2268000" cy="1916760"/>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spc="-100" dirty="0">
                <a:solidFill>
                  <a:schemeClr val="tx1"/>
                </a:solidFill>
                <a:latin typeface="BIZ UDゴシック" panose="020B0400000000000000" pitchFamily="49" charset="-128"/>
                <a:ea typeface="BIZ UDゴシック" panose="020B0400000000000000" pitchFamily="49" charset="-128"/>
              </a:rPr>
              <a:t> </a:t>
            </a:r>
            <a:r>
              <a:rPr kumimoji="1" lang="ja-JP" altLang="en-US" sz="700" spc="-100" dirty="0">
                <a:solidFill>
                  <a:schemeClr val="tx1"/>
                </a:solidFill>
                <a:latin typeface="BIZ UDゴシック" panose="020B0400000000000000" pitchFamily="49" charset="-128"/>
                <a:ea typeface="BIZ UDゴシック" panose="020B0400000000000000" pitchFamily="49" charset="-128"/>
              </a:rPr>
              <a:t>発表までを振り返って自己評価（各行に一つ〇をつける）</a:t>
            </a:r>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spc="-100" dirty="0">
                <a:solidFill>
                  <a:schemeClr val="tx1"/>
                </a:solidFill>
                <a:latin typeface="BIZ UDゴシック" panose="020B0400000000000000" pitchFamily="49" charset="-128"/>
                <a:ea typeface="BIZ UDゴシック" panose="020B0400000000000000" pitchFamily="49" charset="-128"/>
              </a:rPr>
              <a:t>　一言</a:t>
            </a:r>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6" name="四角形: 角を丸くする 35">
            <a:extLst>
              <a:ext uri="{FF2B5EF4-FFF2-40B4-BE49-F238E27FC236}">
                <a16:creationId xmlns:a16="http://schemas.microsoft.com/office/drawing/2014/main" id="{AD7615CC-C66B-716B-ED78-F6B2C9E2D4E9}"/>
              </a:ext>
            </a:extLst>
          </p:cNvPr>
          <p:cNvSpPr/>
          <p:nvPr/>
        </p:nvSpPr>
        <p:spPr>
          <a:xfrm>
            <a:off x="7346029" y="58830"/>
            <a:ext cx="2268000" cy="2795458"/>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dirty="0">
                <a:solidFill>
                  <a:schemeClr val="tx1"/>
                </a:solidFill>
                <a:latin typeface="BIZ UDゴシック" panose="020B0400000000000000" pitchFamily="49" charset="-128"/>
                <a:ea typeface="BIZ UDゴシック" panose="020B0400000000000000" pitchFamily="49" charset="-128"/>
              </a:rPr>
              <a:t> </a:t>
            </a:r>
            <a:r>
              <a:rPr kumimoji="1" lang="ja-JP" altLang="en-US" sz="700" dirty="0">
                <a:solidFill>
                  <a:schemeClr val="tx1"/>
                </a:solidFill>
                <a:latin typeface="BIZ UDゴシック" panose="020B0400000000000000" pitchFamily="49" charset="-128"/>
                <a:ea typeface="BIZ UDゴシック" panose="020B0400000000000000" pitchFamily="49" charset="-128"/>
              </a:rPr>
              <a:t>発表会でアピールした研究内容の面白さやその反響</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7" name="四角形: 角を丸くする 36">
            <a:extLst>
              <a:ext uri="{FF2B5EF4-FFF2-40B4-BE49-F238E27FC236}">
                <a16:creationId xmlns:a16="http://schemas.microsoft.com/office/drawing/2014/main" id="{48458C23-9D9A-5047-2D74-9D3E503F971B}"/>
              </a:ext>
            </a:extLst>
          </p:cNvPr>
          <p:cNvSpPr/>
          <p:nvPr/>
        </p:nvSpPr>
        <p:spPr>
          <a:xfrm>
            <a:off x="285344" y="92079"/>
            <a:ext cx="2268000" cy="1185165"/>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dirty="0">
                <a:solidFill>
                  <a:schemeClr val="tx1"/>
                </a:solidFill>
                <a:latin typeface="BIZ UDゴシック" panose="020B0400000000000000" pitchFamily="49" charset="-128"/>
                <a:ea typeface="BIZ UDゴシック" panose="020B0400000000000000" pitchFamily="49" charset="-128"/>
              </a:rPr>
              <a:t> </a:t>
            </a:r>
            <a:r>
              <a:rPr kumimoji="1" lang="ja-JP" altLang="en-US" sz="700" dirty="0">
                <a:solidFill>
                  <a:schemeClr val="tx1"/>
                </a:solidFill>
                <a:latin typeface="BIZ UDゴシック" panose="020B0400000000000000" pitchFamily="49" charset="-128"/>
                <a:ea typeface="BIZ UDゴシック" panose="020B0400000000000000" pitchFamily="49" charset="-128"/>
              </a:rPr>
              <a:t>基本情報</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年組番（</a:t>
            </a:r>
            <a:r>
              <a:rPr kumimoji="1" lang="en-US" altLang="ja-JP" sz="700" dirty="0">
                <a:solidFill>
                  <a:schemeClr val="tx1"/>
                </a:solidFill>
                <a:latin typeface="BIZ UDゴシック" panose="020B0400000000000000" pitchFamily="49" charset="-128"/>
                <a:ea typeface="BIZ UDゴシック" panose="020B0400000000000000" pitchFamily="49" charset="-128"/>
              </a:rPr>
              <a:t>4</a:t>
            </a:r>
            <a:r>
              <a:rPr kumimoji="1" lang="ja-JP" altLang="en-US" sz="700" dirty="0">
                <a:solidFill>
                  <a:schemeClr val="tx1"/>
                </a:solidFill>
                <a:latin typeface="BIZ UDゴシック" panose="020B0400000000000000" pitchFamily="49" charset="-128"/>
                <a:ea typeface="BIZ UDゴシック" panose="020B0400000000000000" pitchFamily="49" charset="-128"/>
              </a:rPr>
              <a:t>桁）＿＿＿＿＿氏名＿＿＿＿＿＿＿＿＿＿</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分野・班番号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研究テーマ</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8" name="四角形: 角を丸くする 37">
            <a:extLst>
              <a:ext uri="{FF2B5EF4-FFF2-40B4-BE49-F238E27FC236}">
                <a16:creationId xmlns:a16="http://schemas.microsoft.com/office/drawing/2014/main" id="{997EEF9A-FE1B-6689-13AA-E6B731F1E8FF}"/>
              </a:ext>
            </a:extLst>
          </p:cNvPr>
          <p:cNvSpPr/>
          <p:nvPr/>
        </p:nvSpPr>
        <p:spPr>
          <a:xfrm>
            <a:off x="285344" y="1284143"/>
            <a:ext cx="2268000" cy="1570145"/>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dirty="0">
                <a:solidFill>
                  <a:schemeClr val="tx1"/>
                </a:solidFill>
                <a:latin typeface="BIZ UDゴシック" panose="020B0400000000000000" pitchFamily="49" charset="-128"/>
                <a:ea typeface="BIZ UDゴシック" panose="020B0400000000000000" pitchFamily="49" charset="-128"/>
              </a:rPr>
              <a:t> </a:t>
            </a:r>
            <a:r>
              <a:rPr kumimoji="1" lang="ja-JP" altLang="en-US" sz="700" dirty="0">
                <a:solidFill>
                  <a:schemeClr val="tx1"/>
                </a:solidFill>
                <a:latin typeface="BIZ UDゴシック" panose="020B0400000000000000" pitchFamily="49" charset="-128"/>
                <a:ea typeface="BIZ UDゴシック" panose="020B0400000000000000" pitchFamily="49" charset="-128"/>
              </a:rPr>
              <a:t>発表会では研究のこの面白さを聴衆にアピールしたい。</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9" name="四角形: 角を丸くする 38">
            <a:extLst>
              <a:ext uri="{FF2B5EF4-FFF2-40B4-BE49-F238E27FC236}">
                <a16:creationId xmlns:a16="http://schemas.microsoft.com/office/drawing/2014/main" id="{D5BECDB5-EE84-44DC-1385-0C8908CEE381}"/>
              </a:ext>
            </a:extLst>
          </p:cNvPr>
          <p:cNvSpPr/>
          <p:nvPr/>
        </p:nvSpPr>
        <p:spPr>
          <a:xfrm>
            <a:off x="285344" y="2854288"/>
            <a:ext cx="2268000" cy="1834195"/>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dirty="0">
                <a:solidFill>
                  <a:schemeClr val="tx1"/>
                </a:solidFill>
                <a:latin typeface="BIZ UDゴシック" panose="020B0400000000000000" pitchFamily="49" charset="-128"/>
                <a:ea typeface="BIZ UDゴシック" panose="020B0400000000000000" pitchFamily="49" charset="-128"/>
              </a:rPr>
              <a:t> </a:t>
            </a:r>
            <a:r>
              <a:rPr kumimoji="1" lang="ja-JP" altLang="en-US" sz="700" dirty="0">
                <a:solidFill>
                  <a:schemeClr val="tx1"/>
                </a:solidFill>
                <a:latin typeface="BIZ UDゴシック" panose="020B0400000000000000" pitchFamily="49" charset="-128"/>
                <a:ea typeface="BIZ UDゴシック" panose="020B0400000000000000" pitchFamily="49" charset="-128"/>
              </a:rPr>
              <a:t>自分はこんなところに気を付けて研究を進めたい。</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graphicFrame>
        <p:nvGraphicFramePr>
          <p:cNvPr id="2" name="表 1">
            <a:extLst>
              <a:ext uri="{FF2B5EF4-FFF2-40B4-BE49-F238E27FC236}">
                <a16:creationId xmlns:a16="http://schemas.microsoft.com/office/drawing/2014/main" id="{BE76E90B-B173-6F56-C0ED-6CF47CF0F337}"/>
              </a:ext>
            </a:extLst>
          </p:cNvPr>
          <p:cNvGraphicFramePr>
            <a:graphicFrameLocks noGrp="1"/>
          </p:cNvGraphicFramePr>
          <p:nvPr>
            <p:extLst>
              <p:ext uri="{D42A27DB-BD31-4B8C-83A1-F6EECF244321}">
                <p14:modId xmlns:p14="http://schemas.microsoft.com/office/powerpoint/2010/main" val="2202183009"/>
              </p:ext>
            </p:extLst>
          </p:nvPr>
        </p:nvGraphicFramePr>
        <p:xfrm>
          <a:off x="7409302" y="3045389"/>
          <a:ext cx="2101660" cy="1334880"/>
        </p:xfrm>
        <a:graphic>
          <a:graphicData uri="http://schemas.openxmlformats.org/drawingml/2006/table">
            <a:tbl>
              <a:tblPr firstRow="1" bandRow="1">
                <a:tableStyleId>{5C22544A-7EE6-4342-B048-85BDC9FD1C3A}</a:tableStyleId>
              </a:tblPr>
              <a:tblGrid>
                <a:gridCol w="573651">
                  <a:extLst>
                    <a:ext uri="{9D8B030D-6E8A-4147-A177-3AD203B41FA5}">
                      <a16:colId xmlns:a16="http://schemas.microsoft.com/office/drawing/2014/main" val="2419731451"/>
                    </a:ext>
                  </a:extLst>
                </a:gridCol>
                <a:gridCol w="477179">
                  <a:extLst>
                    <a:ext uri="{9D8B030D-6E8A-4147-A177-3AD203B41FA5}">
                      <a16:colId xmlns:a16="http://schemas.microsoft.com/office/drawing/2014/main" val="3625767289"/>
                    </a:ext>
                  </a:extLst>
                </a:gridCol>
                <a:gridCol w="525415">
                  <a:extLst>
                    <a:ext uri="{9D8B030D-6E8A-4147-A177-3AD203B41FA5}">
                      <a16:colId xmlns:a16="http://schemas.microsoft.com/office/drawing/2014/main" val="4144987643"/>
                    </a:ext>
                  </a:extLst>
                </a:gridCol>
                <a:gridCol w="525415">
                  <a:extLst>
                    <a:ext uri="{9D8B030D-6E8A-4147-A177-3AD203B41FA5}">
                      <a16:colId xmlns:a16="http://schemas.microsoft.com/office/drawing/2014/main" val="1531227279"/>
                    </a:ext>
                  </a:extLst>
                </a:gridCol>
              </a:tblGrid>
              <a:tr h="43005">
                <a:tc>
                  <a:txBody>
                    <a:bodyPr/>
                    <a:lstStyle/>
                    <a:p>
                      <a:pPr algn="ctr"/>
                      <a:endParaRPr kumimoji="1" lang="ja-JP" altLang="en-US" sz="600" b="0" dirty="0">
                        <a:solidFill>
                          <a:schemeClr val="tx1"/>
                        </a:solidFill>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a:solidFill>
                            <a:schemeClr val="tx1"/>
                          </a:solidFill>
                          <a:latin typeface="BIZ UDゴシック" panose="020B0400000000000000" pitchFamily="49" charset="-128"/>
                          <a:ea typeface="BIZ UDゴシック" panose="020B0400000000000000" pitchFamily="49" charset="-128"/>
                        </a:rPr>
                        <a:t>まだ修行中</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a:solidFill>
                            <a:schemeClr val="tx1"/>
                          </a:solidFill>
                          <a:latin typeface="BIZ UDゴシック" panose="020B0400000000000000" pitchFamily="49" charset="-128"/>
                          <a:ea typeface="BIZ UDゴシック" panose="020B0400000000000000" pitchFamily="49" charset="-128"/>
                        </a:rPr>
                        <a:t>班の中では</a:t>
                      </a:r>
                      <a:endParaRPr kumimoji="1" lang="en-US" altLang="ja-JP" sz="600" b="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600" b="0" dirty="0">
                          <a:solidFill>
                            <a:schemeClr val="tx1"/>
                          </a:solidFill>
                          <a:latin typeface="BIZ UDゴシック" panose="020B0400000000000000" pitchFamily="49" charset="-128"/>
                          <a:ea typeface="BIZ UDゴシック" panose="020B0400000000000000" pitchFamily="49" charset="-128"/>
                        </a:rPr>
                        <a:t>頑張ってる方</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a:solidFill>
                            <a:schemeClr val="tx1"/>
                          </a:solidFill>
                          <a:latin typeface="BIZ UDゴシック" panose="020B0400000000000000" pitchFamily="49" charset="-128"/>
                          <a:ea typeface="BIZ UDゴシック" panose="020B0400000000000000" pitchFamily="49" charset="-128"/>
                        </a:rPr>
                        <a:t>学年の中でも頑張ってる方</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587732"/>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知恵袋</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3990145"/>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開拓者</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7891162"/>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チェッカー</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3517121"/>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マネージャー</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7273120"/>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取りまとめ役</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8041152"/>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クリエイター</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1727229"/>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挑戦者</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7991351"/>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努力家</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891335"/>
                  </a:ext>
                </a:extLst>
              </a:tr>
            </a:tbl>
          </a:graphicData>
        </a:graphic>
      </p:graphicFrame>
    </p:spTree>
    <p:extLst>
      <p:ext uri="{BB962C8B-B14F-4D97-AF65-F5344CB8AC3E}">
        <p14:creationId xmlns:p14="http://schemas.microsoft.com/office/powerpoint/2010/main" val="25193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フリーフォーム: 図形 49">
            <a:extLst>
              <a:ext uri="{FF2B5EF4-FFF2-40B4-BE49-F238E27FC236}">
                <a16:creationId xmlns:a16="http://schemas.microsoft.com/office/drawing/2014/main" id="{5B7CBF70-2B5C-C856-FC3A-35E106C2547F}"/>
              </a:ext>
            </a:extLst>
          </p:cNvPr>
          <p:cNvSpPr/>
          <p:nvPr/>
        </p:nvSpPr>
        <p:spPr>
          <a:xfrm>
            <a:off x="168442" y="475247"/>
            <a:ext cx="9595184" cy="6322595"/>
          </a:xfrm>
          <a:custGeom>
            <a:avLst/>
            <a:gdLst>
              <a:gd name="connsiteX0" fmla="*/ 0 w 9595184"/>
              <a:gd name="connsiteY0" fmla="*/ 2376237 h 6322595"/>
              <a:gd name="connsiteX1" fmla="*/ 2400300 w 9595184"/>
              <a:gd name="connsiteY1" fmla="*/ 2388269 h 6322595"/>
              <a:gd name="connsiteX2" fmla="*/ 2418347 w 9595184"/>
              <a:gd name="connsiteY2" fmla="*/ 0 h 6322595"/>
              <a:gd name="connsiteX3" fmla="*/ 7152774 w 9595184"/>
              <a:gd name="connsiteY3" fmla="*/ 6016 h 6322595"/>
              <a:gd name="connsiteX4" fmla="*/ 7152774 w 9595184"/>
              <a:gd name="connsiteY4" fmla="*/ 2376237 h 6322595"/>
              <a:gd name="connsiteX5" fmla="*/ 9595184 w 9595184"/>
              <a:gd name="connsiteY5" fmla="*/ 2376237 h 6322595"/>
              <a:gd name="connsiteX6" fmla="*/ 9589169 w 9595184"/>
              <a:gd name="connsiteY6" fmla="*/ 4307306 h 6322595"/>
              <a:gd name="connsiteX7" fmla="*/ 7158790 w 9595184"/>
              <a:gd name="connsiteY7" fmla="*/ 4307306 h 6322595"/>
              <a:gd name="connsiteX8" fmla="*/ 7158790 w 9595184"/>
              <a:gd name="connsiteY8" fmla="*/ 6322595 h 6322595"/>
              <a:gd name="connsiteX9" fmla="*/ 2412332 w 9595184"/>
              <a:gd name="connsiteY9" fmla="*/ 6316579 h 6322595"/>
              <a:gd name="connsiteX10" fmla="*/ 2418347 w 9595184"/>
              <a:gd name="connsiteY10" fmla="*/ 4229100 h 6322595"/>
              <a:gd name="connsiteX11" fmla="*/ 12032 w 9595184"/>
              <a:gd name="connsiteY11" fmla="*/ 4247148 h 6322595"/>
              <a:gd name="connsiteX12" fmla="*/ 0 w 9595184"/>
              <a:gd name="connsiteY12" fmla="*/ 2376237 h 6322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95184" h="6322595">
                <a:moveTo>
                  <a:pt x="0" y="2376237"/>
                </a:moveTo>
                <a:lnTo>
                  <a:pt x="2400300" y="2388269"/>
                </a:lnTo>
                <a:lnTo>
                  <a:pt x="2418347" y="0"/>
                </a:lnTo>
                <a:lnTo>
                  <a:pt x="7152774" y="6016"/>
                </a:lnTo>
                <a:lnTo>
                  <a:pt x="7152774" y="2376237"/>
                </a:lnTo>
                <a:lnTo>
                  <a:pt x="9595184" y="2376237"/>
                </a:lnTo>
                <a:lnTo>
                  <a:pt x="9589169" y="4307306"/>
                </a:lnTo>
                <a:lnTo>
                  <a:pt x="7158790" y="4307306"/>
                </a:lnTo>
                <a:lnTo>
                  <a:pt x="7158790" y="6322595"/>
                </a:lnTo>
                <a:lnTo>
                  <a:pt x="2412332" y="6316579"/>
                </a:lnTo>
                <a:lnTo>
                  <a:pt x="2418347" y="4229100"/>
                </a:lnTo>
                <a:lnTo>
                  <a:pt x="12032" y="4247148"/>
                </a:lnTo>
                <a:cubicBezTo>
                  <a:pt x="8021" y="3623511"/>
                  <a:pt x="4011" y="2999874"/>
                  <a:pt x="0" y="2376237"/>
                </a:cubicBezTo>
                <a:close/>
              </a:path>
            </a:pathLst>
          </a:custGeom>
          <a:solidFill>
            <a:schemeClr val="bg1">
              <a:lumMod val="75000"/>
            </a:schemeClr>
          </a:solid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3F3404B6-32E2-D159-63FB-8975DB8D0C88}"/>
              </a:ext>
            </a:extLst>
          </p:cNvPr>
          <p:cNvSpPr txBox="1"/>
          <p:nvPr/>
        </p:nvSpPr>
        <p:spPr>
          <a:xfrm>
            <a:off x="2652887" y="92079"/>
            <a:ext cx="4611512" cy="369332"/>
          </a:xfrm>
          <a:prstGeom prst="rect">
            <a:avLst/>
          </a:prstGeom>
          <a:noFill/>
        </p:spPr>
        <p:txBody>
          <a:bodyPr wrap="square" rtlCol="0">
            <a:spAutoFit/>
          </a:bodyPr>
          <a:lstStyle/>
          <a:p>
            <a:r>
              <a:rPr kumimoji="1" lang="ja-JP" altLang="en-US" dirty="0">
                <a:latin typeface="BIZ UDゴシック" panose="020B0400000000000000" pitchFamily="49" charset="-128"/>
                <a:ea typeface="BIZ UDゴシック" panose="020B0400000000000000" pitchFamily="49" charset="-128"/>
              </a:rPr>
              <a:t>　研究マスターへの道　　シーズン </a:t>
            </a:r>
            <a:r>
              <a:rPr kumimoji="1" lang="en-US" altLang="ja-JP" dirty="0">
                <a:latin typeface="BIZ UDゴシック" panose="020B0400000000000000" pitchFamily="49" charset="-128"/>
                <a:ea typeface="BIZ UDゴシック" panose="020B0400000000000000" pitchFamily="49" charset="-128"/>
              </a:rPr>
              <a:t>___</a:t>
            </a:r>
            <a:r>
              <a:rPr kumimoji="1" lang="ja-JP" altLang="en-US" dirty="0">
                <a:latin typeface="BIZ UDゴシック" panose="020B0400000000000000" pitchFamily="49" charset="-128"/>
                <a:ea typeface="BIZ UDゴシック" panose="020B0400000000000000" pitchFamily="49" charset="-128"/>
              </a:rPr>
              <a:t>　　</a:t>
            </a:r>
          </a:p>
        </p:txBody>
      </p:sp>
      <p:graphicFrame>
        <p:nvGraphicFramePr>
          <p:cNvPr id="6" name="表 5">
            <a:extLst>
              <a:ext uri="{FF2B5EF4-FFF2-40B4-BE49-F238E27FC236}">
                <a16:creationId xmlns:a16="http://schemas.microsoft.com/office/drawing/2014/main" id="{E1980915-580D-E41A-0EB9-9B655FA4D96F}"/>
              </a:ext>
            </a:extLst>
          </p:cNvPr>
          <p:cNvGraphicFramePr>
            <a:graphicFrameLocks noGrp="1"/>
          </p:cNvGraphicFramePr>
          <p:nvPr/>
        </p:nvGraphicFramePr>
        <p:xfrm>
          <a:off x="2618894" y="2562450"/>
          <a:ext cx="4657537" cy="4231680"/>
        </p:xfrm>
        <a:graphic>
          <a:graphicData uri="http://schemas.openxmlformats.org/drawingml/2006/table">
            <a:tbl>
              <a:tblPr firstRow="1" bandRow="1">
                <a:tableStyleId>{5C22544A-7EE6-4342-B048-85BDC9FD1C3A}</a:tableStyleId>
              </a:tblPr>
              <a:tblGrid>
                <a:gridCol w="683774">
                  <a:extLst>
                    <a:ext uri="{9D8B030D-6E8A-4147-A177-3AD203B41FA5}">
                      <a16:colId xmlns:a16="http://schemas.microsoft.com/office/drawing/2014/main" val="1209728012"/>
                    </a:ext>
                  </a:extLst>
                </a:gridCol>
                <a:gridCol w="1247117">
                  <a:extLst>
                    <a:ext uri="{9D8B030D-6E8A-4147-A177-3AD203B41FA5}">
                      <a16:colId xmlns:a16="http://schemas.microsoft.com/office/drawing/2014/main" val="3729823729"/>
                    </a:ext>
                  </a:extLst>
                </a:gridCol>
                <a:gridCol w="401210">
                  <a:extLst>
                    <a:ext uri="{9D8B030D-6E8A-4147-A177-3AD203B41FA5}">
                      <a16:colId xmlns:a16="http://schemas.microsoft.com/office/drawing/2014/main" val="3257492147"/>
                    </a:ext>
                  </a:extLst>
                </a:gridCol>
                <a:gridCol w="679784">
                  <a:extLst>
                    <a:ext uri="{9D8B030D-6E8A-4147-A177-3AD203B41FA5}">
                      <a16:colId xmlns:a16="http://schemas.microsoft.com/office/drawing/2014/main" val="1713702264"/>
                    </a:ext>
                  </a:extLst>
                </a:gridCol>
                <a:gridCol w="1278436">
                  <a:extLst>
                    <a:ext uri="{9D8B030D-6E8A-4147-A177-3AD203B41FA5}">
                      <a16:colId xmlns:a16="http://schemas.microsoft.com/office/drawing/2014/main" val="3307318831"/>
                    </a:ext>
                  </a:extLst>
                </a:gridCol>
                <a:gridCol w="367216">
                  <a:extLst>
                    <a:ext uri="{9D8B030D-6E8A-4147-A177-3AD203B41FA5}">
                      <a16:colId xmlns:a16="http://schemas.microsoft.com/office/drawing/2014/main" val="2957513979"/>
                    </a:ext>
                  </a:extLst>
                </a:gridCol>
              </a:tblGrid>
              <a:tr h="73494">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1</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5</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9694040"/>
                  </a:ext>
                </a:extLst>
              </a:tr>
              <a:tr h="216000">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593435412"/>
                  </a:ext>
                </a:extLst>
              </a:tr>
              <a:tr h="720000">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1282430"/>
                  </a:ext>
                </a:extLst>
              </a:tr>
              <a:tr h="0">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2</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6</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7803431"/>
                  </a:ext>
                </a:extLst>
              </a:tr>
              <a:tr h="216000">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698196352"/>
                  </a:ext>
                </a:extLst>
              </a:tr>
              <a:tr h="720000">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5247434"/>
                  </a:ext>
                </a:extLst>
              </a:tr>
              <a:tr h="0">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3</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7</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1644302"/>
                  </a:ext>
                </a:extLst>
              </a:tr>
              <a:tr h="216000">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2492774824"/>
                  </a:ext>
                </a:extLst>
              </a:tr>
              <a:tr h="720000">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7764241"/>
                  </a:ext>
                </a:extLst>
              </a:tr>
              <a:tr h="0">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4</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ctr"/>
                      <a:r>
                        <a:rPr kumimoji="1" lang="en-US" altLang="ja-JP"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8</a:t>
                      </a:r>
                      <a:r>
                        <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回目</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algn="ctr"/>
                      <a:endParaRPr kumimoji="1" lang="ja-JP" altLang="en-US" sz="8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0652965"/>
                  </a:ext>
                </a:extLst>
              </a:tr>
              <a:tr h="216000">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日付</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今日、最も力</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が入った役割</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2157209079"/>
                  </a:ext>
                </a:extLst>
              </a:tr>
              <a:tr h="720000">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en-US" altLang="ja-JP"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r>
                        <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rPr>
                        <a:t>今日の働き自慢</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600" b="0" dirty="0">
                        <a:solidFill>
                          <a:schemeClr val="tx1"/>
                        </a:solidFill>
                        <a:latin typeface="源柔ゴシックX Normal" panose="020B0202020203020207" pitchFamily="50" charset="-128"/>
                        <a:ea typeface="源柔ゴシックX Normal" panose="020B0202020203020207" pitchFamily="50" charset="-128"/>
                        <a:cs typeface="源柔ゴシックX Normal" panose="020B0202020203020207" pitchFamily="50" charset="-128"/>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824377"/>
                  </a:ext>
                </a:extLst>
              </a:tr>
            </a:tbl>
          </a:graphicData>
        </a:graphic>
      </p:graphicFrame>
      <p:pic>
        <p:nvPicPr>
          <p:cNvPr id="1026" name="Picture 2" descr="虫眼鏡で本を読むお年寄りのイラスト">
            <a:extLst>
              <a:ext uri="{FF2B5EF4-FFF2-40B4-BE49-F238E27FC236}">
                <a16:creationId xmlns:a16="http://schemas.microsoft.com/office/drawing/2014/main" id="{D710163D-22F8-1891-9D13-1055EC1D455F}"/>
              </a:ext>
            </a:extLst>
          </p:cNvPr>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5249556" y="647196"/>
            <a:ext cx="533969"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開いたシステム手帳のイラスト">
            <a:extLst>
              <a:ext uri="{FF2B5EF4-FFF2-40B4-BE49-F238E27FC236}">
                <a16:creationId xmlns:a16="http://schemas.microsoft.com/office/drawing/2014/main" id="{A23671E1-9994-0EC9-6DBF-8E2968826BEE}"/>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6287803" y="680259"/>
            <a:ext cx="757894"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学生の会議のイラスト（ブレザー・真剣・男女）">
            <a:extLst>
              <a:ext uri="{FF2B5EF4-FFF2-40B4-BE49-F238E27FC236}">
                <a16:creationId xmlns:a16="http://schemas.microsoft.com/office/drawing/2014/main" id="{06D646A3-50C2-3AAE-76DB-34BD646C34C8}"/>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2935123" y="1716090"/>
            <a:ext cx="612000"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ペンタブレットを使うデザイナー・イラストレーターのイラスト">
            <a:extLst>
              <a:ext uri="{FF2B5EF4-FFF2-40B4-BE49-F238E27FC236}">
                <a16:creationId xmlns:a16="http://schemas.microsoft.com/office/drawing/2014/main" id="{FC8CF34B-55DD-E435-E56C-7EBD93234644}"/>
              </a:ext>
            </a:extLst>
          </p:cNvPr>
          <p:cNvPicPr>
            <a:picLocks noChangeAspect="1" noChangeArrowheads="1"/>
          </p:cNvPicPr>
          <p:nvPr/>
        </p:nvPicPr>
        <p:blipFill>
          <a:blip r:embed="rId5">
            <a:grayscl/>
            <a:extLst>
              <a:ext uri="{28A0092B-C50C-407E-A947-70E740481C1C}">
                <a14:useLocalDpi xmlns:a14="http://schemas.microsoft.com/office/drawing/2010/main" val="0"/>
              </a:ext>
            </a:extLst>
          </a:blip>
          <a:srcRect/>
          <a:stretch>
            <a:fillRect/>
          </a:stretch>
        </p:blipFill>
        <p:spPr bwMode="auto">
          <a:xfrm>
            <a:off x="4034021" y="1732764"/>
            <a:ext cx="689580"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研究に成功した人のイラスト（女性）">
            <a:extLst>
              <a:ext uri="{FF2B5EF4-FFF2-40B4-BE49-F238E27FC236}">
                <a16:creationId xmlns:a16="http://schemas.microsoft.com/office/drawing/2014/main" id="{2C6E17B4-9426-88DE-32DD-BB535FC24E9D}"/>
              </a:ext>
            </a:extLst>
          </p:cNvPr>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5209247" y="1699266"/>
            <a:ext cx="612000"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探検家・考古学者のイラスト">
            <a:extLst>
              <a:ext uri="{FF2B5EF4-FFF2-40B4-BE49-F238E27FC236}">
                <a16:creationId xmlns:a16="http://schemas.microsoft.com/office/drawing/2014/main" id="{3EF1403F-6891-8B57-930F-A7D7F9DB40D0}"/>
              </a:ext>
            </a:extLst>
          </p:cNvPr>
          <p:cNvPicPr>
            <a:picLocks noChangeAspect="1" noChangeArrowheads="1"/>
          </p:cNvPicPr>
          <p:nvPr/>
        </p:nvPicPr>
        <p:blipFill>
          <a:blip r:embed="rId7">
            <a:grayscl/>
            <a:extLst>
              <a:ext uri="{28A0092B-C50C-407E-A947-70E740481C1C}">
                <a14:useLocalDpi xmlns:a14="http://schemas.microsoft.com/office/drawing/2010/main" val="0"/>
              </a:ext>
            </a:extLst>
          </a:blip>
          <a:srcRect/>
          <a:stretch>
            <a:fillRect/>
          </a:stretch>
        </p:blipFill>
        <p:spPr bwMode="auto">
          <a:xfrm>
            <a:off x="4059963" y="649692"/>
            <a:ext cx="523601" cy="6120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学ぶ人工知能のイラスト">
            <a:extLst>
              <a:ext uri="{FF2B5EF4-FFF2-40B4-BE49-F238E27FC236}">
                <a16:creationId xmlns:a16="http://schemas.microsoft.com/office/drawing/2014/main" id="{3B69A641-B7C9-DFAB-2A22-A5381B3945CB}"/>
              </a:ext>
            </a:extLst>
          </p:cNvPr>
          <p:cNvPicPr>
            <a:picLocks noChangeAspect="1" noChangeArrowheads="1"/>
          </p:cNvPicPr>
          <p:nvPr/>
        </p:nvPicPr>
        <p:blipFill>
          <a:blip r:embed="rId8">
            <a:grayscl/>
            <a:extLst>
              <a:ext uri="{28A0092B-C50C-407E-A947-70E740481C1C}">
                <a14:useLocalDpi xmlns:a14="http://schemas.microsoft.com/office/drawing/2010/main" val="0"/>
              </a:ext>
            </a:extLst>
          </a:blip>
          <a:srcRect/>
          <a:stretch>
            <a:fillRect/>
          </a:stretch>
        </p:blipFill>
        <p:spPr bwMode="auto">
          <a:xfrm>
            <a:off x="2930911" y="644165"/>
            <a:ext cx="563039" cy="612000"/>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2FE69507-C501-2F47-1519-486F74A78CA9}"/>
              </a:ext>
            </a:extLst>
          </p:cNvPr>
          <p:cNvSpPr txBox="1"/>
          <p:nvPr/>
        </p:nvSpPr>
        <p:spPr>
          <a:xfrm>
            <a:off x="2742828" y="508199"/>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ア　知恵袋</a:t>
            </a:r>
          </a:p>
        </p:txBody>
      </p:sp>
      <p:sp>
        <p:nvSpPr>
          <p:cNvPr id="9" name="テキスト ボックス 8">
            <a:extLst>
              <a:ext uri="{FF2B5EF4-FFF2-40B4-BE49-F238E27FC236}">
                <a16:creationId xmlns:a16="http://schemas.microsoft.com/office/drawing/2014/main" id="{7A11DE09-FB5E-AF0A-18DC-54FB2A6DC2C2}"/>
              </a:ext>
            </a:extLst>
          </p:cNvPr>
          <p:cNvSpPr txBox="1"/>
          <p:nvPr/>
        </p:nvSpPr>
        <p:spPr>
          <a:xfrm>
            <a:off x="3890233" y="502980"/>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イ　開拓者</a:t>
            </a:r>
          </a:p>
        </p:txBody>
      </p:sp>
      <p:sp>
        <p:nvSpPr>
          <p:cNvPr id="10" name="テキスト ボックス 9">
            <a:extLst>
              <a:ext uri="{FF2B5EF4-FFF2-40B4-BE49-F238E27FC236}">
                <a16:creationId xmlns:a16="http://schemas.microsoft.com/office/drawing/2014/main" id="{B2147AD0-3EE1-B7A2-B6EE-FC96D3E6729E}"/>
              </a:ext>
            </a:extLst>
          </p:cNvPr>
          <p:cNvSpPr txBox="1"/>
          <p:nvPr/>
        </p:nvSpPr>
        <p:spPr>
          <a:xfrm>
            <a:off x="5039394" y="496910"/>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ウ　チェッカー</a:t>
            </a:r>
          </a:p>
        </p:txBody>
      </p:sp>
      <p:sp>
        <p:nvSpPr>
          <p:cNvPr id="13" name="テキスト ボックス 12">
            <a:extLst>
              <a:ext uri="{FF2B5EF4-FFF2-40B4-BE49-F238E27FC236}">
                <a16:creationId xmlns:a16="http://schemas.microsoft.com/office/drawing/2014/main" id="{26B9A2EE-7FE6-F9A5-183B-9D253FA7A55C}"/>
              </a:ext>
            </a:extLst>
          </p:cNvPr>
          <p:cNvSpPr txBox="1"/>
          <p:nvPr/>
        </p:nvSpPr>
        <p:spPr>
          <a:xfrm>
            <a:off x="6195035" y="496910"/>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エ　マネージャー</a:t>
            </a:r>
          </a:p>
        </p:txBody>
      </p:sp>
      <p:sp>
        <p:nvSpPr>
          <p:cNvPr id="14" name="テキスト ボックス 13">
            <a:extLst>
              <a:ext uri="{FF2B5EF4-FFF2-40B4-BE49-F238E27FC236}">
                <a16:creationId xmlns:a16="http://schemas.microsoft.com/office/drawing/2014/main" id="{E46E42D2-B3EE-9864-113C-4485877530AD}"/>
              </a:ext>
            </a:extLst>
          </p:cNvPr>
          <p:cNvSpPr txBox="1"/>
          <p:nvPr/>
        </p:nvSpPr>
        <p:spPr>
          <a:xfrm>
            <a:off x="2742828" y="1576905"/>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オ　取りまとめ役</a:t>
            </a:r>
          </a:p>
        </p:txBody>
      </p:sp>
      <p:sp>
        <p:nvSpPr>
          <p:cNvPr id="15" name="テキスト ボックス 14">
            <a:extLst>
              <a:ext uri="{FF2B5EF4-FFF2-40B4-BE49-F238E27FC236}">
                <a16:creationId xmlns:a16="http://schemas.microsoft.com/office/drawing/2014/main" id="{906DF7CF-5887-C770-D382-D561B8BBCF99}"/>
              </a:ext>
            </a:extLst>
          </p:cNvPr>
          <p:cNvSpPr txBox="1"/>
          <p:nvPr/>
        </p:nvSpPr>
        <p:spPr>
          <a:xfrm>
            <a:off x="3890233" y="1582727"/>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カ　クリエイター</a:t>
            </a:r>
          </a:p>
        </p:txBody>
      </p:sp>
      <p:sp>
        <p:nvSpPr>
          <p:cNvPr id="16" name="テキスト ボックス 15">
            <a:extLst>
              <a:ext uri="{FF2B5EF4-FFF2-40B4-BE49-F238E27FC236}">
                <a16:creationId xmlns:a16="http://schemas.microsoft.com/office/drawing/2014/main" id="{51CCBCE0-AFF8-17E3-C847-35BD76D057EA}"/>
              </a:ext>
            </a:extLst>
          </p:cNvPr>
          <p:cNvSpPr txBox="1"/>
          <p:nvPr/>
        </p:nvSpPr>
        <p:spPr>
          <a:xfrm>
            <a:off x="5039394" y="1576905"/>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キ　挑戦者</a:t>
            </a:r>
          </a:p>
        </p:txBody>
      </p:sp>
      <p:sp>
        <p:nvSpPr>
          <p:cNvPr id="17" name="テキスト ボックス 16">
            <a:extLst>
              <a:ext uri="{FF2B5EF4-FFF2-40B4-BE49-F238E27FC236}">
                <a16:creationId xmlns:a16="http://schemas.microsoft.com/office/drawing/2014/main" id="{FA8DA5F9-A7AC-50A3-7BFC-F088F0A1F481}"/>
              </a:ext>
            </a:extLst>
          </p:cNvPr>
          <p:cNvSpPr txBox="1"/>
          <p:nvPr/>
        </p:nvSpPr>
        <p:spPr>
          <a:xfrm>
            <a:off x="6195035" y="1572169"/>
            <a:ext cx="972000" cy="107722"/>
          </a:xfrm>
          <a:prstGeom prst="rect">
            <a:avLst/>
          </a:prstGeom>
          <a:solidFill>
            <a:schemeClr val="bg1">
              <a:lumMod val="50000"/>
            </a:schemeClr>
          </a:solidFill>
        </p:spPr>
        <p:txBody>
          <a:bodyPr wrap="square" lIns="0" tIns="0" rIns="0" bIns="0" rtlCol="0">
            <a:spAutoFit/>
          </a:bodyPr>
          <a:lstStyle/>
          <a:p>
            <a:pPr algn="ctr"/>
            <a:r>
              <a:rPr kumimoji="1" lang="ja-JP" altLang="en-US" sz="700" dirty="0">
                <a:solidFill>
                  <a:schemeClr val="bg1"/>
                </a:solidFill>
                <a:latin typeface="BIZ UDゴシック" panose="020B0400000000000000" pitchFamily="49" charset="-128"/>
                <a:ea typeface="BIZ UDゴシック" panose="020B0400000000000000" pitchFamily="49" charset="-128"/>
              </a:rPr>
              <a:t>ク　努力家</a:t>
            </a:r>
          </a:p>
        </p:txBody>
      </p:sp>
      <p:pic>
        <p:nvPicPr>
          <p:cNvPr id="1044" name="Picture 20" descr="怪我をしている男の子のイラスト">
            <a:extLst>
              <a:ext uri="{FF2B5EF4-FFF2-40B4-BE49-F238E27FC236}">
                <a16:creationId xmlns:a16="http://schemas.microsoft.com/office/drawing/2014/main" id="{8263EDB9-B009-F0C3-A335-7EF82D4CCDEF}"/>
              </a:ext>
            </a:extLst>
          </p:cNvPr>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6424469" y="1737059"/>
            <a:ext cx="474300" cy="612000"/>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a:extLst>
              <a:ext uri="{FF2B5EF4-FFF2-40B4-BE49-F238E27FC236}">
                <a16:creationId xmlns:a16="http://schemas.microsoft.com/office/drawing/2014/main" id="{D4B06F2A-293C-3C48-3E9F-183ECBB4BBC3}"/>
              </a:ext>
            </a:extLst>
          </p:cNvPr>
          <p:cNvSpPr txBox="1"/>
          <p:nvPr/>
        </p:nvSpPr>
        <p:spPr>
          <a:xfrm>
            <a:off x="2742828" y="1279873"/>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研究に必要な知識・情報を入手し、研究の足掛かりとする。</a:t>
            </a:r>
          </a:p>
        </p:txBody>
      </p:sp>
      <p:sp>
        <p:nvSpPr>
          <p:cNvPr id="20" name="テキスト ボックス 19">
            <a:extLst>
              <a:ext uri="{FF2B5EF4-FFF2-40B4-BE49-F238E27FC236}">
                <a16:creationId xmlns:a16="http://schemas.microsoft.com/office/drawing/2014/main" id="{8F9D070B-DC7A-37E3-5284-CCC2A97AE159}"/>
              </a:ext>
            </a:extLst>
          </p:cNvPr>
          <p:cNvSpPr txBox="1"/>
          <p:nvPr/>
        </p:nvSpPr>
        <p:spPr>
          <a:xfrm>
            <a:off x="3890233" y="1279873"/>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研究手法や考察などで新たなアイデアによって研究を進める。</a:t>
            </a:r>
          </a:p>
        </p:txBody>
      </p:sp>
      <p:sp>
        <p:nvSpPr>
          <p:cNvPr id="21" name="テキスト ボックス 20">
            <a:extLst>
              <a:ext uri="{FF2B5EF4-FFF2-40B4-BE49-F238E27FC236}">
                <a16:creationId xmlns:a16="http://schemas.microsoft.com/office/drawing/2014/main" id="{CC9371D4-4059-7BCD-BC79-B0EB161B56D1}"/>
              </a:ext>
            </a:extLst>
          </p:cNvPr>
          <p:cNvSpPr txBox="1"/>
          <p:nvPr/>
        </p:nvSpPr>
        <p:spPr>
          <a:xfrm>
            <a:off x="2742828" y="2336400"/>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生徒間や先生との議論の際に、進行役を務める。</a:t>
            </a:r>
          </a:p>
        </p:txBody>
      </p:sp>
      <p:sp>
        <p:nvSpPr>
          <p:cNvPr id="22" name="テキスト ボックス 21">
            <a:extLst>
              <a:ext uri="{FF2B5EF4-FFF2-40B4-BE49-F238E27FC236}">
                <a16:creationId xmlns:a16="http://schemas.microsoft.com/office/drawing/2014/main" id="{65986607-430E-2DF0-9F98-2D95E32A7C07}"/>
              </a:ext>
            </a:extLst>
          </p:cNvPr>
          <p:cNvSpPr txBox="1"/>
          <p:nvPr/>
        </p:nvSpPr>
        <p:spPr>
          <a:xfrm>
            <a:off x="3890233" y="2336400"/>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研究の発信に必要な発表要旨、スライドなどを仕上げる。</a:t>
            </a:r>
          </a:p>
        </p:txBody>
      </p:sp>
      <p:sp>
        <p:nvSpPr>
          <p:cNvPr id="23" name="テキスト ボックス 22">
            <a:extLst>
              <a:ext uri="{FF2B5EF4-FFF2-40B4-BE49-F238E27FC236}">
                <a16:creationId xmlns:a16="http://schemas.microsoft.com/office/drawing/2014/main" id="{98432E07-21EB-D762-E68C-40001EB3D1B1}"/>
              </a:ext>
            </a:extLst>
          </p:cNvPr>
          <p:cNvSpPr txBox="1"/>
          <p:nvPr/>
        </p:nvSpPr>
        <p:spPr>
          <a:xfrm>
            <a:off x="5026511" y="1284143"/>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自分たちの研究を冷静に見つめ、課題点を多くあぶりだす。</a:t>
            </a:r>
          </a:p>
        </p:txBody>
      </p:sp>
      <p:sp>
        <p:nvSpPr>
          <p:cNvPr id="24" name="テキスト ボックス 23">
            <a:extLst>
              <a:ext uri="{FF2B5EF4-FFF2-40B4-BE49-F238E27FC236}">
                <a16:creationId xmlns:a16="http://schemas.microsoft.com/office/drawing/2014/main" id="{AC24B1A2-7B4B-B7AF-9C6A-BDB75B2A4E3A}"/>
              </a:ext>
            </a:extLst>
          </p:cNvPr>
          <p:cNvSpPr txBox="1"/>
          <p:nvPr/>
        </p:nvSpPr>
        <p:spPr>
          <a:xfrm>
            <a:off x="6173916" y="1284143"/>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研究の進捗と残り時間を把握し、期限内に研究をまとめきる。</a:t>
            </a:r>
          </a:p>
        </p:txBody>
      </p:sp>
      <p:sp>
        <p:nvSpPr>
          <p:cNvPr id="25" name="テキスト ボックス 24">
            <a:extLst>
              <a:ext uri="{FF2B5EF4-FFF2-40B4-BE49-F238E27FC236}">
                <a16:creationId xmlns:a16="http://schemas.microsoft.com/office/drawing/2014/main" id="{66A5F661-A944-C0CD-9231-855D876E2F04}"/>
              </a:ext>
            </a:extLst>
          </p:cNvPr>
          <p:cNvSpPr txBox="1"/>
          <p:nvPr/>
        </p:nvSpPr>
        <p:spPr>
          <a:xfrm>
            <a:off x="5026511" y="2340670"/>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未知に挑む姿勢を周囲にも認めてもらう。</a:t>
            </a:r>
          </a:p>
        </p:txBody>
      </p:sp>
      <p:sp>
        <p:nvSpPr>
          <p:cNvPr id="26" name="テキスト ボックス 25">
            <a:extLst>
              <a:ext uri="{FF2B5EF4-FFF2-40B4-BE49-F238E27FC236}">
                <a16:creationId xmlns:a16="http://schemas.microsoft.com/office/drawing/2014/main" id="{D600355D-8943-C7F3-8CD6-4AD5D1122272}"/>
              </a:ext>
            </a:extLst>
          </p:cNvPr>
          <p:cNvSpPr txBox="1"/>
          <p:nvPr/>
        </p:nvSpPr>
        <p:spPr>
          <a:xfrm>
            <a:off x="6173916" y="2340670"/>
            <a:ext cx="972000" cy="184666"/>
          </a:xfrm>
          <a:prstGeom prst="rect">
            <a:avLst/>
          </a:prstGeom>
          <a:noFill/>
        </p:spPr>
        <p:txBody>
          <a:bodyPr wrap="square" lIns="0" tIns="0" rIns="0" bIns="0" rtlCol="0">
            <a:spAutoFit/>
          </a:bodyPr>
          <a:lstStyle/>
          <a:p>
            <a:r>
              <a:rPr kumimoji="1" lang="ja-JP" altLang="en-US" sz="600" dirty="0">
                <a:latin typeface="UD デジタル 教科書体 NK-R" panose="02020400000000000000" pitchFamily="18" charset="-128"/>
                <a:ea typeface="UD デジタル 教科書体 NK-R" panose="02020400000000000000" pitchFamily="18" charset="-128"/>
              </a:rPr>
              <a:t>多少の困難ではへこたれず最後まで完遂する。</a:t>
            </a:r>
          </a:p>
        </p:txBody>
      </p:sp>
      <p:sp>
        <p:nvSpPr>
          <p:cNvPr id="28" name="四角形: 角を丸くする 27">
            <a:extLst>
              <a:ext uri="{FF2B5EF4-FFF2-40B4-BE49-F238E27FC236}">
                <a16:creationId xmlns:a16="http://schemas.microsoft.com/office/drawing/2014/main" id="{747F9A59-F518-4F93-F7F2-02F26705CB90}"/>
              </a:ext>
            </a:extLst>
          </p:cNvPr>
          <p:cNvSpPr/>
          <p:nvPr/>
        </p:nvSpPr>
        <p:spPr>
          <a:xfrm>
            <a:off x="285344" y="4688484"/>
            <a:ext cx="2268000" cy="2114183"/>
          </a:xfrm>
          <a:prstGeom prst="roundRect">
            <a:avLst>
              <a:gd name="adj" fmla="val 7322"/>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algn="ctr"/>
            <a:r>
              <a:rPr kumimoji="1" lang="ja-JP" altLang="en-US" sz="700" dirty="0">
                <a:solidFill>
                  <a:schemeClr val="tx1"/>
                </a:solidFill>
                <a:latin typeface="HG行書体" panose="03000609000000000000" pitchFamily="65" charset="-128"/>
                <a:ea typeface="HG行書体" panose="03000609000000000000" pitchFamily="65" charset="-128"/>
              </a:rPr>
              <a:t>課題研究の目標</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algn="ct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①　既存の知識をありがたく、そして、正しく使わせてもらう。</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②　事実を正しく認識し、自らの考えを上乗せして答えを見出す。</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③　未知を既知にしていく過程を楽しむ。</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④　オリジナリティを他者に表明する。</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⑤　自問自答を繰り返し、研究や自分自身の資質・能力の伸びしろを見出す。</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⑥　テーマを自分ごととして捉え、何のために進むのかを認識したうえで進む。</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⑦　自らの手で学びの計画を立てる。</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⑧　伸びしろを詰め、研究の深まりや自らの成長を楽しむ。</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⑨　チーム内の役割を自ら、もしくは対話の中で見出し、役割を果たす。</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marL="142875" indent="-285750"/>
            <a:r>
              <a:rPr kumimoji="1" lang="ja-JP" altLang="en-US" sz="700" dirty="0">
                <a:solidFill>
                  <a:schemeClr val="tx1"/>
                </a:solidFill>
                <a:latin typeface="HG行書体" panose="03000609000000000000" pitchFamily="65" charset="-128"/>
                <a:ea typeface="HG行書体" panose="03000609000000000000" pitchFamily="65" charset="-128"/>
              </a:rPr>
              <a:t>⑩　自分がチームに貢献していることに気づき、他社の貢献も認める。</a:t>
            </a:r>
            <a:endParaRPr kumimoji="1" lang="en-US" altLang="ja-JP" sz="700" dirty="0">
              <a:solidFill>
                <a:schemeClr val="tx1"/>
              </a:solidFill>
              <a:latin typeface="HG行書体" panose="03000609000000000000" pitchFamily="65" charset="-128"/>
              <a:ea typeface="HG行書体" panose="03000609000000000000" pitchFamily="65" charset="-128"/>
            </a:endParaRPr>
          </a:p>
          <a:p>
            <a:pPr algn="ctr"/>
            <a:endParaRPr kumimoji="1" lang="en-US" altLang="ja-JP" sz="700" dirty="0">
              <a:solidFill>
                <a:schemeClr val="tx1"/>
              </a:solidFill>
              <a:latin typeface="HG行書体" panose="03000609000000000000" pitchFamily="65" charset="-128"/>
              <a:ea typeface="HG行書体" panose="03000609000000000000" pitchFamily="65" charset="-128"/>
            </a:endParaRPr>
          </a:p>
          <a:p>
            <a:endParaRPr kumimoji="1" lang="ja-JP" altLang="en-US" sz="700" dirty="0">
              <a:solidFill>
                <a:schemeClr val="tx1"/>
              </a:solidFill>
              <a:latin typeface="HG行書体" panose="03000609000000000000" pitchFamily="65" charset="-128"/>
              <a:ea typeface="HG行書体" panose="03000609000000000000" pitchFamily="65" charset="-128"/>
            </a:endParaRPr>
          </a:p>
        </p:txBody>
      </p:sp>
      <p:sp>
        <p:nvSpPr>
          <p:cNvPr id="33" name="四角形: 角を丸くする 32">
            <a:extLst>
              <a:ext uri="{FF2B5EF4-FFF2-40B4-BE49-F238E27FC236}">
                <a16:creationId xmlns:a16="http://schemas.microsoft.com/office/drawing/2014/main" id="{D1A14E55-2FE2-639E-7B28-39FCD3E74DD3}"/>
              </a:ext>
            </a:extLst>
          </p:cNvPr>
          <p:cNvSpPr/>
          <p:nvPr/>
        </p:nvSpPr>
        <p:spPr>
          <a:xfrm>
            <a:off x="7346029" y="4770023"/>
            <a:ext cx="2268000" cy="2029147"/>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spc="-100" dirty="0">
                <a:solidFill>
                  <a:schemeClr val="tx1"/>
                </a:solidFill>
                <a:latin typeface="BIZ UDゴシック" panose="020B0400000000000000" pitchFamily="49" charset="-128"/>
                <a:ea typeface="BIZ UDゴシック" panose="020B0400000000000000" pitchFamily="49" charset="-128"/>
              </a:rPr>
              <a:t> </a:t>
            </a:r>
            <a:r>
              <a:rPr kumimoji="1" lang="ja-JP" altLang="en-US" sz="700" spc="-100" dirty="0">
                <a:solidFill>
                  <a:schemeClr val="tx1"/>
                </a:solidFill>
                <a:latin typeface="BIZ UDゴシック" panose="020B0400000000000000" pitchFamily="49" charset="-128"/>
                <a:ea typeface="BIZ UDゴシック" panose="020B0400000000000000" pitchFamily="49" charset="-128"/>
              </a:rPr>
              <a:t>次の発表では、研究内容のここを改善して、こんな面白さをアピールしたい！</a:t>
            </a:r>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4" name="四角形: 角を丸くする 33">
            <a:extLst>
              <a:ext uri="{FF2B5EF4-FFF2-40B4-BE49-F238E27FC236}">
                <a16:creationId xmlns:a16="http://schemas.microsoft.com/office/drawing/2014/main" id="{C785B8FD-E5AC-D30B-C9BC-EE4C46F32EDF}"/>
              </a:ext>
            </a:extLst>
          </p:cNvPr>
          <p:cNvSpPr/>
          <p:nvPr/>
        </p:nvSpPr>
        <p:spPr>
          <a:xfrm>
            <a:off x="7346029" y="2854288"/>
            <a:ext cx="2268000" cy="1916760"/>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spc="-100" dirty="0">
                <a:solidFill>
                  <a:schemeClr val="tx1"/>
                </a:solidFill>
                <a:latin typeface="BIZ UDゴシック" panose="020B0400000000000000" pitchFamily="49" charset="-128"/>
                <a:ea typeface="BIZ UDゴシック" panose="020B0400000000000000" pitchFamily="49" charset="-128"/>
              </a:rPr>
              <a:t> </a:t>
            </a:r>
            <a:r>
              <a:rPr kumimoji="1" lang="ja-JP" altLang="en-US" sz="700" spc="-100" dirty="0">
                <a:solidFill>
                  <a:schemeClr val="tx1"/>
                </a:solidFill>
                <a:latin typeface="BIZ UDゴシック" panose="020B0400000000000000" pitchFamily="49" charset="-128"/>
                <a:ea typeface="BIZ UDゴシック" panose="020B0400000000000000" pitchFamily="49" charset="-128"/>
              </a:rPr>
              <a:t>発表までを振り返って自己評価（各行に一つ〇をつける）</a:t>
            </a:r>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spc="-100" dirty="0">
                <a:solidFill>
                  <a:schemeClr val="tx1"/>
                </a:solidFill>
                <a:latin typeface="BIZ UDゴシック" panose="020B0400000000000000" pitchFamily="49" charset="-128"/>
                <a:ea typeface="BIZ UDゴシック" panose="020B0400000000000000" pitchFamily="49" charset="-128"/>
              </a:rPr>
              <a:t>　一言</a:t>
            </a:r>
            <a:endParaRPr kumimoji="1" lang="en-US" altLang="ja-JP" sz="700" spc="-1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6" name="四角形: 角を丸くする 35">
            <a:extLst>
              <a:ext uri="{FF2B5EF4-FFF2-40B4-BE49-F238E27FC236}">
                <a16:creationId xmlns:a16="http://schemas.microsoft.com/office/drawing/2014/main" id="{AD7615CC-C66B-716B-ED78-F6B2C9E2D4E9}"/>
              </a:ext>
            </a:extLst>
          </p:cNvPr>
          <p:cNvSpPr/>
          <p:nvPr/>
        </p:nvSpPr>
        <p:spPr>
          <a:xfrm>
            <a:off x="7346029" y="58830"/>
            <a:ext cx="2268000" cy="2795458"/>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dirty="0">
                <a:solidFill>
                  <a:schemeClr val="tx1"/>
                </a:solidFill>
                <a:latin typeface="BIZ UDゴシック" panose="020B0400000000000000" pitchFamily="49" charset="-128"/>
                <a:ea typeface="BIZ UDゴシック" panose="020B0400000000000000" pitchFamily="49" charset="-128"/>
              </a:rPr>
              <a:t> </a:t>
            </a:r>
            <a:r>
              <a:rPr kumimoji="1" lang="ja-JP" altLang="en-US" sz="700" dirty="0">
                <a:solidFill>
                  <a:schemeClr val="tx1"/>
                </a:solidFill>
                <a:latin typeface="BIZ UDゴシック" panose="020B0400000000000000" pitchFamily="49" charset="-128"/>
                <a:ea typeface="BIZ UDゴシック" panose="020B0400000000000000" pitchFamily="49" charset="-128"/>
              </a:rPr>
              <a:t>発表会でアピールした研究内容の面白さやその反響</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7" name="四角形: 角を丸くする 36">
            <a:extLst>
              <a:ext uri="{FF2B5EF4-FFF2-40B4-BE49-F238E27FC236}">
                <a16:creationId xmlns:a16="http://schemas.microsoft.com/office/drawing/2014/main" id="{48458C23-9D9A-5047-2D74-9D3E503F971B}"/>
              </a:ext>
            </a:extLst>
          </p:cNvPr>
          <p:cNvSpPr/>
          <p:nvPr/>
        </p:nvSpPr>
        <p:spPr>
          <a:xfrm>
            <a:off x="285344" y="92079"/>
            <a:ext cx="2268000" cy="1185165"/>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dirty="0">
                <a:solidFill>
                  <a:schemeClr val="tx1"/>
                </a:solidFill>
                <a:latin typeface="BIZ UDゴシック" panose="020B0400000000000000" pitchFamily="49" charset="-128"/>
                <a:ea typeface="BIZ UDゴシック" panose="020B0400000000000000" pitchFamily="49" charset="-128"/>
              </a:rPr>
              <a:t> </a:t>
            </a:r>
            <a:r>
              <a:rPr kumimoji="1" lang="ja-JP" altLang="en-US" sz="700" dirty="0">
                <a:solidFill>
                  <a:schemeClr val="tx1"/>
                </a:solidFill>
                <a:latin typeface="BIZ UDゴシック" panose="020B0400000000000000" pitchFamily="49" charset="-128"/>
                <a:ea typeface="BIZ UDゴシック" panose="020B0400000000000000" pitchFamily="49" charset="-128"/>
              </a:rPr>
              <a:t>基本情報</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年組番（</a:t>
            </a:r>
            <a:r>
              <a:rPr kumimoji="1" lang="en-US" altLang="ja-JP" sz="700" dirty="0">
                <a:solidFill>
                  <a:schemeClr val="tx1"/>
                </a:solidFill>
                <a:latin typeface="BIZ UDゴシック" panose="020B0400000000000000" pitchFamily="49" charset="-128"/>
                <a:ea typeface="BIZ UDゴシック" panose="020B0400000000000000" pitchFamily="49" charset="-128"/>
              </a:rPr>
              <a:t>4</a:t>
            </a:r>
            <a:r>
              <a:rPr kumimoji="1" lang="ja-JP" altLang="en-US" sz="700" dirty="0">
                <a:solidFill>
                  <a:schemeClr val="tx1"/>
                </a:solidFill>
                <a:latin typeface="BIZ UDゴシック" panose="020B0400000000000000" pitchFamily="49" charset="-128"/>
                <a:ea typeface="BIZ UDゴシック" panose="020B0400000000000000" pitchFamily="49" charset="-128"/>
              </a:rPr>
              <a:t>桁）＿＿＿＿＿氏名＿＿＿＿＿＿＿＿＿＿</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分野・班番号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研究テーマ</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r>
              <a:rPr kumimoji="1" lang="ja-JP" altLang="en-US" sz="700" dirty="0">
                <a:solidFill>
                  <a:schemeClr val="tx1"/>
                </a:solidFill>
                <a:latin typeface="BIZ UDゴシック" panose="020B0400000000000000" pitchFamily="49" charset="-128"/>
                <a:ea typeface="BIZ UDゴシック" panose="020B0400000000000000" pitchFamily="49" charset="-128"/>
              </a:rPr>
              <a:t>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8" name="四角形: 角を丸くする 37">
            <a:extLst>
              <a:ext uri="{FF2B5EF4-FFF2-40B4-BE49-F238E27FC236}">
                <a16:creationId xmlns:a16="http://schemas.microsoft.com/office/drawing/2014/main" id="{997EEF9A-FE1B-6689-13AA-E6B731F1E8FF}"/>
              </a:ext>
            </a:extLst>
          </p:cNvPr>
          <p:cNvSpPr/>
          <p:nvPr/>
        </p:nvSpPr>
        <p:spPr>
          <a:xfrm>
            <a:off x="285344" y="1284143"/>
            <a:ext cx="2268000" cy="1570145"/>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dirty="0">
                <a:solidFill>
                  <a:schemeClr val="tx1"/>
                </a:solidFill>
                <a:latin typeface="BIZ UDゴシック" panose="020B0400000000000000" pitchFamily="49" charset="-128"/>
                <a:ea typeface="BIZ UDゴシック" panose="020B0400000000000000" pitchFamily="49" charset="-128"/>
              </a:rPr>
              <a:t> </a:t>
            </a:r>
            <a:r>
              <a:rPr kumimoji="1" lang="ja-JP" altLang="en-US" sz="700" dirty="0">
                <a:solidFill>
                  <a:schemeClr val="tx1"/>
                </a:solidFill>
                <a:latin typeface="BIZ UDゴシック" panose="020B0400000000000000" pitchFamily="49" charset="-128"/>
                <a:ea typeface="BIZ UDゴシック" panose="020B0400000000000000" pitchFamily="49" charset="-128"/>
              </a:rPr>
              <a:t>発表会では研究のこの面白さを聴衆にアピールしたい。</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sp>
        <p:nvSpPr>
          <p:cNvPr id="39" name="四角形: 角を丸くする 38">
            <a:extLst>
              <a:ext uri="{FF2B5EF4-FFF2-40B4-BE49-F238E27FC236}">
                <a16:creationId xmlns:a16="http://schemas.microsoft.com/office/drawing/2014/main" id="{D5BECDB5-EE84-44DC-1385-0C8908CEE381}"/>
              </a:ext>
            </a:extLst>
          </p:cNvPr>
          <p:cNvSpPr/>
          <p:nvPr/>
        </p:nvSpPr>
        <p:spPr>
          <a:xfrm>
            <a:off x="285344" y="2854288"/>
            <a:ext cx="2268000" cy="1834195"/>
          </a:xfrm>
          <a:prstGeom prst="roundRect">
            <a:avLst>
              <a:gd name="adj" fmla="val 7322"/>
            </a:avLst>
          </a:prstGeom>
          <a:noFill/>
          <a:ln w="6350"/>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700" dirty="0">
                <a:solidFill>
                  <a:schemeClr val="tx1"/>
                </a:solidFill>
                <a:latin typeface="BIZ UDゴシック" panose="020B0400000000000000" pitchFamily="49" charset="-128"/>
                <a:ea typeface="BIZ UDゴシック" panose="020B0400000000000000" pitchFamily="49" charset="-128"/>
              </a:rPr>
              <a:t> </a:t>
            </a:r>
            <a:r>
              <a:rPr kumimoji="1" lang="ja-JP" altLang="en-US" sz="700" dirty="0">
                <a:solidFill>
                  <a:schemeClr val="tx1"/>
                </a:solidFill>
                <a:latin typeface="BIZ UDゴシック" panose="020B0400000000000000" pitchFamily="49" charset="-128"/>
                <a:ea typeface="BIZ UDゴシック" panose="020B0400000000000000" pitchFamily="49" charset="-128"/>
              </a:rPr>
              <a:t>自分はこんなところに気を付けて研究を進めたい。</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p:txBody>
      </p:sp>
      <p:graphicFrame>
        <p:nvGraphicFramePr>
          <p:cNvPr id="2" name="表 1">
            <a:extLst>
              <a:ext uri="{FF2B5EF4-FFF2-40B4-BE49-F238E27FC236}">
                <a16:creationId xmlns:a16="http://schemas.microsoft.com/office/drawing/2014/main" id="{BE76E90B-B173-6F56-C0ED-6CF47CF0F337}"/>
              </a:ext>
            </a:extLst>
          </p:cNvPr>
          <p:cNvGraphicFramePr>
            <a:graphicFrameLocks noGrp="1"/>
          </p:cNvGraphicFramePr>
          <p:nvPr>
            <p:extLst>
              <p:ext uri="{D42A27DB-BD31-4B8C-83A1-F6EECF244321}">
                <p14:modId xmlns:p14="http://schemas.microsoft.com/office/powerpoint/2010/main" val="668952231"/>
              </p:ext>
            </p:extLst>
          </p:nvPr>
        </p:nvGraphicFramePr>
        <p:xfrm>
          <a:off x="7409302" y="3045389"/>
          <a:ext cx="2101660" cy="1334880"/>
        </p:xfrm>
        <a:graphic>
          <a:graphicData uri="http://schemas.openxmlformats.org/drawingml/2006/table">
            <a:tbl>
              <a:tblPr firstRow="1" bandRow="1">
                <a:tableStyleId>{5C22544A-7EE6-4342-B048-85BDC9FD1C3A}</a:tableStyleId>
              </a:tblPr>
              <a:tblGrid>
                <a:gridCol w="573651">
                  <a:extLst>
                    <a:ext uri="{9D8B030D-6E8A-4147-A177-3AD203B41FA5}">
                      <a16:colId xmlns:a16="http://schemas.microsoft.com/office/drawing/2014/main" val="2419731451"/>
                    </a:ext>
                  </a:extLst>
                </a:gridCol>
                <a:gridCol w="477179">
                  <a:extLst>
                    <a:ext uri="{9D8B030D-6E8A-4147-A177-3AD203B41FA5}">
                      <a16:colId xmlns:a16="http://schemas.microsoft.com/office/drawing/2014/main" val="3625767289"/>
                    </a:ext>
                  </a:extLst>
                </a:gridCol>
                <a:gridCol w="525415">
                  <a:extLst>
                    <a:ext uri="{9D8B030D-6E8A-4147-A177-3AD203B41FA5}">
                      <a16:colId xmlns:a16="http://schemas.microsoft.com/office/drawing/2014/main" val="4144987643"/>
                    </a:ext>
                  </a:extLst>
                </a:gridCol>
                <a:gridCol w="525415">
                  <a:extLst>
                    <a:ext uri="{9D8B030D-6E8A-4147-A177-3AD203B41FA5}">
                      <a16:colId xmlns:a16="http://schemas.microsoft.com/office/drawing/2014/main" val="1531227279"/>
                    </a:ext>
                  </a:extLst>
                </a:gridCol>
              </a:tblGrid>
              <a:tr h="43005">
                <a:tc>
                  <a:txBody>
                    <a:bodyPr/>
                    <a:lstStyle/>
                    <a:p>
                      <a:pPr algn="ctr"/>
                      <a:endParaRPr kumimoji="1" lang="ja-JP" altLang="en-US" sz="600" b="0" dirty="0">
                        <a:solidFill>
                          <a:schemeClr val="tx1"/>
                        </a:solidFill>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a:solidFill>
                            <a:schemeClr val="tx1"/>
                          </a:solidFill>
                          <a:latin typeface="BIZ UDゴシック" panose="020B0400000000000000" pitchFamily="49" charset="-128"/>
                          <a:ea typeface="BIZ UDゴシック" panose="020B0400000000000000" pitchFamily="49" charset="-128"/>
                        </a:rPr>
                        <a:t>まだ修行中</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a:solidFill>
                            <a:schemeClr val="tx1"/>
                          </a:solidFill>
                          <a:latin typeface="BIZ UDゴシック" panose="020B0400000000000000" pitchFamily="49" charset="-128"/>
                          <a:ea typeface="BIZ UDゴシック" panose="020B0400000000000000" pitchFamily="49" charset="-128"/>
                        </a:rPr>
                        <a:t>班の中では</a:t>
                      </a:r>
                      <a:endParaRPr kumimoji="1" lang="en-US" altLang="ja-JP" sz="600" b="0" dirty="0">
                        <a:solidFill>
                          <a:schemeClr val="tx1"/>
                        </a:solidFill>
                        <a:latin typeface="BIZ UDゴシック" panose="020B0400000000000000" pitchFamily="49" charset="-128"/>
                        <a:ea typeface="BIZ UDゴシック" panose="020B0400000000000000" pitchFamily="49" charset="-128"/>
                      </a:endParaRPr>
                    </a:p>
                    <a:p>
                      <a:pPr algn="ctr"/>
                      <a:r>
                        <a:rPr kumimoji="1" lang="ja-JP" altLang="en-US" sz="600" b="0" dirty="0">
                          <a:solidFill>
                            <a:schemeClr val="tx1"/>
                          </a:solidFill>
                          <a:latin typeface="BIZ UDゴシック" panose="020B0400000000000000" pitchFamily="49" charset="-128"/>
                          <a:ea typeface="BIZ UDゴシック" panose="020B0400000000000000" pitchFamily="49" charset="-128"/>
                        </a:rPr>
                        <a:t>頑張ってる方</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0" dirty="0">
                          <a:solidFill>
                            <a:schemeClr val="tx1"/>
                          </a:solidFill>
                          <a:latin typeface="BIZ UDゴシック" panose="020B0400000000000000" pitchFamily="49" charset="-128"/>
                          <a:ea typeface="BIZ UDゴシック" panose="020B0400000000000000" pitchFamily="49" charset="-128"/>
                        </a:rPr>
                        <a:t>学年の中でも頑張ってる方</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587732"/>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知恵袋</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1" dirty="0">
                          <a:latin typeface="HG創英角ｺﾞｼｯｸUB" panose="020B0909000000000000" pitchFamily="49" charset="-128"/>
                          <a:ea typeface="HG創英角ｺﾞｼｯｸUB" panose="020B0909000000000000" pitchFamily="49" charset="-128"/>
                        </a:rPr>
                        <a:t>〇</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3990145"/>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開拓者</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1" dirty="0">
                          <a:latin typeface="HG創英角ｺﾞｼｯｸUB" panose="020B0909000000000000" pitchFamily="49" charset="-128"/>
                          <a:ea typeface="HG創英角ｺﾞｼｯｸUB" panose="020B0909000000000000" pitchFamily="49" charset="-128"/>
                        </a:rPr>
                        <a:t>〇</a:t>
                      </a: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7891162"/>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チェッカー</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1" dirty="0">
                          <a:latin typeface="HG創英角ｺﾞｼｯｸUB" panose="020B0909000000000000" pitchFamily="49" charset="-128"/>
                          <a:ea typeface="HG創英角ｺﾞｼｯｸUB" panose="020B0909000000000000" pitchFamily="49" charset="-128"/>
                        </a:rPr>
                        <a:t>〇</a:t>
                      </a: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3517121"/>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マネージャー</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1" dirty="0">
                          <a:latin typeface="HG創英角ｺﾞｼｯｸUB" panose="020B0909000000000000" pitchFamily="49" charset="-128"/>
                          <a:ea typeface="HG創英角ｺﾞｼｯｸUB" panose="020B0909000000000000" pitchFamily="49" charset="-128"/>
                        </a:rPr>
                        <a:t>〇</a:t>
                      </a: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7273120"/>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取りまとめ役</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1" dirty="0">
                          <a:latin typeface="HG創英角ｺﾞｼｯｸUB" panose="020B0909000000000000" pitchFamily="49" charset="-128"/>
                          <a:ea typeface="HG創英角ｺﾞｼｯｸUB" panose="020B0909000000000000" pitchFamily="49" charset="-128"/>
                        </a:rPr>
                        <a:t>〇</a:t>
                      </a: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8041152"/>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クリエイター</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1" dirty="0">
                          <a:latin typeface="HG創英角ｺﾞｼｯｸUB" panose="020B0909000000000000" pitchFamily="49" charset="-128"/>
                          <a:ea typeface="HG創英角ｺﾞｼｯｸUB" panose="020B0909000000000000" pitchFamily="49" charset="-128"/>
                        </a:rPr>
                        <a:t>〇</a:t>
                      </a: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1727229"/>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挑戦者</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1" dirty="0">
                          <a:latin typeface="HG創英角ｺﾞｼｯｸUB" panose="020B0909000000000000" pitchFamily="49" charset="-128"/>
                          <a:ea typeface="HG創英角ｺﾞｼｯｸUB" panose="020B0909000000000000" pitchFamily="49" charset="-128"/>
                        </a:rPr>
                        <a:t>〇</a:t>
                      </a: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7991351"/>
                  </a:ext>
                </a:extLst>
              </a:tr>
              <a:tr h="144000">
                <a:tc>
                  <a:txBody>
                    <a:bodyPr/>
                    <a:lstStyle/>
                    <a:p>
                      <a:pPr algn="ctr"/>
                      <a:r>
                        <a:rPr kumimoji="1" lang="ja-JP" altLang="en-US" sz="600" b="0" dirty="0">
                          <a:latin typeface="BIZ UDゴシック" panose="020B0400000000000000" pitchFamily="49" charset="-128"/>
                          <a:ea typeface="BIZ UDゴシック" panose="020B0400000000000000" pitchFamily="49" charset="-128"/>
                        </a:rPr>
                        <a:t>努力家</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600" b="1" dirty="0">
                          <a:latin typeface="HG創英角ｺﾞｼｯｸUB" panose="020B0909000000000000" pitchFamily="49" charset="-128"/>
                          <a:ea typeface="HG創英角ｺﾞｼｯｸUB" panose="020B0909000000000000" pitchFamily="49" charset="-128"/>
                        </a:rPr>
                        <a:t>〇</a:t>
                      </a: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600" b="0" dirty="0">
                        <a:latin typeface="BIZ UDゴシック" panose="020B0400000000000000" pitchFamily="49" charset="-128"/>
                        <a:ea typeface="BIZ UDゴシック" panose="020B0400000000000000" pitchFamily="49"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891335"/>
                  </a:ext>
                </a:extLst>
              </a:tr>
            </a:tbl>
          </a:graphicData>
        </a:graphic>
      </p:graphicFrame>
      <p:sp>
        <p:nvSpPr>
          <p:cNvPr id="3" name="テキスト ボックス 2">
            <a:extLst>
              <a:ext uri="{FF2B5EF4-FFF2-40B4-BE49-F238E27FC236}">
                <a16:creationId xmlns:a16="http://schemas.microsoft.com/office/drawing/2014/main" id="{3E16D673-1CE7-B9BA-C4AA-3728B9DAF4F5}"/>
              </a:ext>
            </a:extLst>
          </p:cNvPr>
          <p:cNvSpPr txBox="1"/>
          <p:nvPr/>
        </p:nvSpPr>
        <p:spPr>
          <a:xfrm>
            <a:off x="366963" y="1528006"/>
            <a:ext cx="2120899" cy="1246495"/>
          </a:xfrm>
          <a:prstGeom prst="rect">
            <a:avLst/>
          </a:prstGeom>
          <a:noFill/>
        </p:spPr>
        <p:txBody>
          <a:bodyPr wrap="square" lIns="0" tIns="0" rIns="0" bIns="0" rtlCol="0">
            <a:spAutoFit/>
          </a:bodyPr>
          <a:lstStyle/>
          <a:p>
            <a:r>
              <a:rPr kumimoji="1" lang="ja-JP" altLang="en-US" sz="900" dirty="0">
                <a:latin typeface="HG創英角ｺﾞｼｯｸUB" panose="020B0909000000000000" pitchFamily="49" charset="-128"/>
                <a:ea typeface="HG創英角ｺﾞｼｯｸUB" panose="020B0909000000000000" pitchFamily="49" charset="-128"/>
              </a:rPr>
              <a:t>牛乳のような身の回りにあるものから、簡便な方法でプラスチックを合成し、実用化に耐えうる材料を開発していることが面白い。</a:t>
            </a:r>
            <a:endParaRPr kumimoji="1" lang="en-US" altLang="ja-JP" sz="900" dirty="0">
              <a:latin typeface="HG創英角ｺﾞｼｯｸUB" panose="020B0909000000000000" pitchFamily="49" charset="-128"/>
              <a:ea typeface="HG創英角ｺﾞｼｯｸUB" panose="020B0909000000000000" pitchFamily="49" charset="-128"/>
            </a:endParaRPr>
          </a:p>
          <a:p>
            <a:endParaRPr kumimoji="1" lang="en-US" altLang="ja-JP" sz="900" dirty="0">
              <a:latin typeface="HG創英角ｺﾞｼｯｸUB" panose="020B0909000000000000" pitchFamily="49" charset="-128"/>
              <a:ea typeface="HG創英角ｺﾞｼｯｸUB" panose="020B0909000000000000" pitchFamily="49" charset="-128"/>
            </a:endParaRPr>
          </a:p>
          <a:p>
            <a:r>
              <a:rPr kumimoji="1" lang="ja-JP" altLang="en-US" sz="900" dirty="0">
                <a:latin typeface="HG創英角ｺﾞｼｯｸUB" panose="020B0909000000000000" pitchFamily="49" charset="-128"/>
                <a:ea typeface="HG創英角ｺﾞｼｯｸUB" panose="020B0909000000000000" pitchFamily="49" charset="-128"/>
              </a:rPr>
              <a:t>身近な材料から安価で手軽なプラスチックを合成できるようになると、石油に頼らずに生活必需品が作れるようになり、環境問題に貢献できると思う。</a:t>
            </a:r>
            <a:endParaRPr kumimoji="1" lang="en-US" altLang="ja-JP" sz="900" dirty="0">
              <a:latin typeface="HG創英角ｺﾞｼｯｸUB" panose="020B0909000000000000" pitchFamily="49" charset="-128"/>
              <a:ea typeface="HG創英角ｺﾞｼｯｸUB" panose="020B0909000000000000" pitchFamily="49" charset="-128"/>
            </a:endParaRPr>
          </a:p>
        </p:txBody>
      </p:sp>
      <p:sp>
        <p:nvSpPr>
          <p:cNvPr id="5" name="テキスト ボックス 4">
            <a:extLst>
              <a:ext uri="{FF2B5EF4-FFF2-40B4-BE49-F238E27FC236}">
                <a16:creationId xmlns:a16="http://schemas.microsoft.com/office/drawing/2014/main" id="{EB3783AA-FD89-B3C5-4CD5-3767359A4DC5}"/>
              </a:ext>
            </a:extLst>
          </p:cNvPr>
          <p:cNvSpPr txBox="1"/>
          <p:nvPr/>
        </p:nvSpPr>
        <p:spPr>
          <a:xfrm>
            <a:off x="373875" y="3361813"/>
            <a:ext cx="2120899" cy="1246495"/>
          </a:xfrm>
          <a:prstGeom prst="rect">
            <a:avLst/>
          </a:prstGeom>
          <a:noFill/>
        </p:spPr>
        <p:txBody>
          <a:bodyPr wrap="square" lIns="0" tIns="0" rIns="0" bIns="0" rtlCol="0">
            <a:spAutoFit/>
          </a:bodyPr>
          <a:lstStyle/>
          <a:p>
            <a:r>
              <a:rPr kumimoji="1" lang="ja-JP" altLang="en-US" sz="900" dirty="0">
                <a:latin typeface="HG創英角ｺﾞｼｯｸUB" panose="020B0909000000000000" pitchFamily="49" charset="-128"/>
                <a:ea typeface="HG創英角ｺﾞｼｯｸUB" panose="020B0909000000000000" pitchFamily="49" charset="-128"/>
              </a:rPr>
              <a:t>新たなアイデアのヒントとなる情報をたくさん取り入れたい。</a:t>
            </a:r>
            <a:endParaRPr kumimoji="1" lang="en-US" altLang="ja-JP" sz="900" dirty="0">
              <a:latin typeface="HG創英角ｺﾞｼｯｸUB" panose="020B0909000000000000" pitchFamily="49" charset="-128"/>
              <a:ea typeface="HG創英角ｺﾞｼｯｸUB" panose="020B0909000000000000" pitchFamily="49" charset="-128"/>
            </a:endParaRPr>
          </a:p>
          <a:p>
            <a:endParaRPr kumimoji="1" lang="en-US" altLang="ja-JP" sz="900" dirty="0">
              <a:latin typeface="HG創英角ｺﾞｼｯｸUB" panose="020B0909000000000000" pitchFamily="49" charset="-128"/>
              <a:ea typeface="HG創英角ｺﾞｼｯｸUB" panose="020B0909000000000000" pitchFamily="49" charset="-128"/>
            </a:endParaRPr>
          </a:p>
          <a:p>
            <a:r>
              <a:rPr kumimoji="1" lang="ja-JP" altLang="en-US" sz="900" dirty="0">
                <a:latin typeface="HG創英角ｺﾞｼｯｸUB" panose="020B0909000000000000" pitchFamily="49" charset="-128"/>
                <a:ea typeface="HG創英角ｺﾞｼｯｸUB" panose="020B0909000000000000" pitchFamily="49" charset="-128"/>
              </a:rPr>
              <a:t>ダラダラ調べても時間がかかるだけなので、調べるべきことを見失わないようにして、意味のある調査をする。</a:t>
            </a:r>
            <a:endParaRPr kumimoji="1" lang="en-US" altLang="ja-JP" sz="900" dirty="0">
              <a:latin typeface="HG創英角ｺﾞｼｯｸUB" panose="020B0909000000000000" pitchFamily="49" charset="-128"/>
              <a:ea typeface="HG創英角ｺﾞｼｯｸUB" panose="020B0909000000000000" pitchFamily="49" charset="-128"/>
            </a:endParaRPr>
          </a:p>
          <a:p>
            <a:endParaRPr kumimoji="1" lang="en-US" altLang="ja-JP" sz="900" dirty="0">
              <a:latin typeface="HG創英角ｺﾞｼｯｸUB" panose="020B0909000000000000" pitchFamily="49" charset="-128"/>
              <a:ea typeface="HG創英角ｺﾞｼｯｸUB" panose="020B0909000000000000" pitchFamily="49" charset="-128"/>
            </a:endParaRPr>
          </a:p>
          <a:p>
            <a:r>
              <a:rPr kumimoji="1" lang="ja-JP" altLang="en-US" sz="900" dirty="0">
                <a:latin typeface="HG創英角ｺﾞｼｯｸUB" panose="020B0909000000000000" pitchFamily="49" charset="-128"/>
                <a:ea typeface="HG創英角ｺﾞｼｯｸUB" panose="020B0909000000000000" pitchFamily="49" charset="-128"/>
              </a:rPr>
              <a:t>調べたことをうまく組み合わせてアイデアを生み出す。</a:t>
            </a:r>
            <a:endParaRPr kumimoji="1" lang="en-US" altLang="ja-JP" sz="900" dirty="0">
              <a:latin typeface="HG創英角ｺﾞｼｯｸUB" panose="020B0909000000000000" pitchFamily="49" charset="-128"/>
              <a:ea typeface="HG創英角ｺﾞｼｯｸUB" panose="020B0909000000000000" pitchFamily="49" charset="-128"/>
            </a:endParaRPr>
          </a:p>
        </p:txBody>
      </p:sp>
      <p:sp>
        <p:nvSpPr>
          <p:cNvPr id="7" name="テキスト ボックス 6">
            <a:extLst>
              <a:ext uri="{FF2B5EF4-FFF2-40B4-BE49-F238E27FC236}">
                <a16:creationId xmlns:a16="http://schemas.microsoft.com/office/drawing/2014/main" id="{FEC5D8F7-83A4-578E-6D6A-2A7DA75AB54E}"/>
              </a:ext>
            </a:extLst>
          </p:cNvPr>
          <p:cNvSpPr txBox="1"/>
          <p:nvPr/>
        </p:nvSpPr>
        <p:spPr>
          <a:xfrm>
            <a:off x="2663038" y="3059501"/>
            <a:ext cx="2245846" cy="415498"/>
          </a:xfrm>
          <a:prstGeom prst="rect">
            <a:avLst/>
          </a:prstGeom>
          <a:noFill/>
        </p:spPr>
        <p:txBody>
          <a:bodyPr wrap="square" lIns="0" tIns="0" rIns="0" bIns="0" rtlCol="0">
            <a:spAutoFit/>
          </a:bodyPr>
          <a:lstStyle/>
          <a:p>
            <a:r>
              <a:rPr kumimoji="1" lang="ja-JP" altLang="en-US" sz="900" dirty="0">
                <a:latin typeface="HG創英角ｺﾞｼｯｸUB" panose="020B0909000000000000" pitchFamily="49" charset="-128"/>
                <a:ea typeface="HG創英角ｺﾞｼｯｸUB" panose="020B0909000000000000" pitchFamily="49" charset="-128"/>
              </a:rPr>
              <a:t>初回なので、調べることばかりだったが、論文を</a:t>
            </a:r>
            <a:r>
              <a:rPr kumimoji="1" lang="en-US" altLang="ja-JP" sz="900" dirty="0">
                <a:latin typeface="HG創英角ｺﾞｼｯｸUB" panose="020B0909000000000000" pitchFamily="49" charset="-128"/>
                <a:ea typeface="HG創英角ｺﾞｼｯｸUB" panose="020B0909000000000000" pitchFamily="49" charset="-128"/>
              </a:rPr>
              <a:t>5</a:t>
            </a:r>
            <a:r>
              <a:rPr kumimoji="1" lang="ja-JP" altLang="en-US" sz="900" dirty="0">
                <a:latin typeface="HG創英角ｺﾞｼｯｸUB" panose="020B0909000000000000" pitchFamily="49" charset="-128"/>
                <a:ea typeface="HG創英角ｺﾞｼｯｸUB" panose="020B0909000000000000" pitchFamily="49" charset="-128"/>
              </a:rPr>
              <a:t>報読んだので、重合反応の具体的なやり方がわかってきた。</a:t>
            </a:r>
            <a:endParaRPr kumimoji="1" lang="en-US" altLang="ja-JP" sz="900" dirty="0">
              <a:latin typeface="HG創英角ｺﾞｼｯｸUB" panose="020B0909000000000000" pitchFamily="49" charset="-128"/>
              <a:ea typeface="HG創英角ｺﾞｼｯｸUB" panose="020B0909000000000000" pitchFamily="49" charset="-128"/>
            </a:endParaRPr>
          </a:p>
        </p:txBody>
      </p:sp>
      <p:sp>
        <p:nvSpPr>
          <p:cNvPr id="11" name="テキスト ボックス 10">
            <a:extLst>
              <a:ext uri="{FF2B5EF4-FFF2-40B4-BE49-F238E27FC236}">
                <a16:creationId xmlns:a16="http://schemas.microsoft.com/office/drawing/2014/main" id="{3CB02BC5-DA71-D477-8B17-063FC4B6C6C0}"/>
              </a:ext>
            </a:extLst>
          </p:cNvPr>
          <p:cNvSpPr txBox="1"/>
          <p:nvPr/>
        </p:nvSpPr>
        <p:spPr>
          <a:xfrm>
            <a:off x="2652887" y="4136146"/>
            <a:ext cx="2245846" cy="415498"/>
          </a:xfrm>
          <a:prstGeom prst="rect">
            <a:avLst/>
          </a:prstGeom>
          <a:noFill/>
        </p:spPr>
        <p:txBody>
          <a:bodyPr wrap="square" lIns="0" tIns="0" rIns="0" bIns="0" rtlCol="0">
            <a:spAutoFit/>
          </a:bodyPr>
          <a:lstStyle/>
          <a:p>
            <a:r>
              <a:rPr kumimoji="1" lang="ja-JP" altLang="en-US" sz="900" dirty="0">
                <a:latin typeface="HG創英角ｺﾞｼｯｸUB" panose="020B0909000000000000" pitchFamily="49" charset="-128"/>
                <a:ea typeface="HG創英角ｺﾞｼｯｸUB" panose="020B0909000000000000" pitchFamily="49" charset="-128"/>
              </a:rPr>
              <a:t>家庭学習でたくさん調べてきたのが、ヒントになって、重合反応の反応条件を提案することができた。</a:t>
            </a:r>
            <a:endParaRPr kumimoji="1" lang="en-US" altLang="ja-JP" sz="900" dirty="0">
              <a:latin typeface="HG創英角ｺﾞｼｯｸUB" panose="020B0909000000000000" pitchFamily="49" charset="-128"/>
              <a:ea typeface="HG創英角ｺﾞｼｯｸUB" panose="020B0909000000000000" pitchFamily="49" charset="-128"/>
            </a:endParaRPr>
          </a:p>
        </p:txBody>
      </p:sp>
      <p:sp>
        <p:nvSpPr>
          <p:cNvPr id="12" name="テキスト ボックス 11">
            <a:extLst>
              <a:ext uri="{FF2B5EF4-FFF2-40B4-BE49-F238E27FC236}">
                <a16:creationId xmlns:a16="http://schemas.microsoft.com/office/drawing/2014/main" id="{6FE0C070-5643-BA3F-9083-FBD06CAA207B}"/>
              </a:ext>
            </a:extLst>
          </p:cNvPr>
          <p:cNvSpPr txBox="1"/>
          <p:nvPr/>
        </p:nvSpPr>
        <p:spPr>
          <a:xfrm>
            <a:off x="3869472" y="3782369"/>
            <a:ext cx="540103" cy="138499"/>
          </a:xfrm>
          <a:prstGeom prst="rect">
            <a:avLst/>
          </a:prstGeom>
          <a:noFill/>
        </p:spPr>
        <p:txBody>
          <a:bodyPr wrap="square" lIns="0" tIns="0" rIns="0" bIns="0" rtlCol="0">
            <a:spAutoFit/>
          </a:bodyPr>
          <a:lstStyle/>
          <a:p>
            <a:pPr algn="ctr"/>
            <a:r>
              <a:rPr kumimoji="1" lang="ja-JP" altLang="en-US" sz="900" dirty="0">
                <a:latin typeface="HG創英角ｺﾞｼｯｸUB" panose="020B0909000000000000" pitchFamily="49" charset="-128"/>
                <a:ea typeface="HG創英角ｺﾞｼｯｸUB" panose="020B0909000000000000" pitchFamily="49" charset="-128"/>
              </a:rPr>
              <a:t>ア、イ</a:t>
            </a:r>
            <a:endParaRPr kumimoji="1" lang="en-US" altLang="ja-JP" sz="900" dirty="0">
              <a:latin typeface="HG創英角ｺﾞｼｯｸUB" panose="020B0909000000000000" pitchFamily="49" charset="-128"/>
              <a:ea typeface="HG創英角ｺﾞｼｯｸUB" panose="020B0909000000000000" pitchFamily="49" charset="-128"/>
            </a:endParaRPr>
          </a:p>
        </p:txBody>
      </p:sp>
      <p:sp>
        <p:nvSpPr>
          <p:cNvPr id="18" name="テキスト ボックス 17">
            <a:extLst>
              <a:ext uri="{FF2B5EF4-FFF2-40B4-BE49-F238E27FC236}">
                <a16:creationId xmlns:a16="http://schemas.microsoft.com/office/drawing/2014/main" id="{358AADEF-AFD1-4CE0-71D4-786FEA3FABF2}"/>
              </a:ext>
            </a:extLst>
          </p:cNvPr>
          <p:cNvSpPr txBox="1"/>
          <p:nvPr/>
        </p:nvSpPr>
        <p:spPr>
          <a:xfrm>
            <a:off x="3869472" y="2713509"/>
            <a:ext cx="540103" cy="138499"/>
          </a:xfrm>
          <a:prstGeom prst="rect">
            <a:avLst/>
          </a:prstGeom>
          <a:noFill/>
        </p:spPr>
        <p:txBody>
          <a:bodyPr wrap="square" lIns="0" tIns="0" rIns="0" bIns="0" rtlCol="0">
            <a:spAutoFit/>
          </a:bodyPr>
          <a:lstStyle/>
          <a:p>
            <a:pPr algn="ctr"/>
            <a:r>
              <a:rPr kumimoji="1" lang="ja-JP" altLang="en-US" sz="900" dirty="0">
                <a:latin typeface="HG創英角ｺﾞｼｯｸUB" panose="020B0909000000000000" pitchFamily="49" charset="-128"/>
                <a:ea typeface="HG創英角ｺﾞｼｯｸUB" panose="020B0909000000000000" pitchFamily="49" charset="-128"/>
              </a:rPr>
              <a:t>ア</a:t>
            </a:r>
            <a:endParaRPr kumimoji="1" lang="en-US" altLang="ja-JP" sz="900" dirty="0">
              <a:latin typeface="HG創英角ｺﾞｼｯｸUB" panose="020B0909000000000000" pitchFamily="49" charset="-128"/>
              <a:ea typeface="HG創英角ｺﾞｼｯｸUB" panose="020B0909000000000000" pitchFamily="49" charset="-128"/>
            </a:endParaRPr>
          </a:p>
        </p:txBody>
      </p:sp>
      <p:sp>
        <p:nvSpPr>
          <p:cNvPr id="27" name="テキスト ボックス 26">
            <a:extLst>
              <a:ext uri="{FF2B5EF4-FFF2-40B4-BE49-F238E27FC236}">
                <a16:creationId xmlns:a16="http://schemas.microsoft.com/office/drawing/2014/main" id="{E2105F7A-B72E-74D9-4C1C-A70ECAD186B6}"/>
              </a:ext>
            </a:extLst>
          </p:cNvPr>
          <p:cNvSpPr txBox="1"/>
          <p:nvPr/>
        </p:nvSpPr>
        <p:spPr>
          <a:xfrm>
            <a:off x="2795579" y="2707352"/>
            <a:ext cx="540103" cy="138499"/>
          </a:xfrm>
          <a:prstGeom prst="rect">
            <a:avLst/>
          </a:prstGeom>
          <a:noFill/>
        </p:spPr>
        <p:txBody>
          <a:bodyPr wrap="square" lIns="0" tIns="0" rIns="0" bIns="0" rtlCol="0">
            <a:spAutoFit/>
          </a:bodyPr>
          <a:lstStyle/>
          <a:p>
            <a:pPr algn="ctr"/>
            <a:r>
              <a:rPr kumimoji="1" lang="en-US" altLang="ja-JP" sz="900" dirty="0">
                <a:latin typeface="HG創英角ｺﾞｼｯｸUB" panose="020B0909000000000000" pitchFamily="49" charset="-128"/>
                <a:ea typeface="HG創英角ｺﾞｼｯｸUB" panose="020B0909000000000000" pitchFamily="49" charset="-128"/>
              </a:rPr>
              <a:t>4/15</a:t>
            </a:r>
          </a:p>
        </p:txBody>
      </p:sp>
      <p:sp>
        <p:nvSpPr>
          <p:cNvPr id="29" name="テキスト ボックス 28">
            <a:extLst>
              <a:ext uri="{FF2B5EF4-FFF2-40B4-BE49-F238E27FC236}">
                <a16:creationId xmlns:a16="http://schemas.microsoft.com/office/drawing/2014/main" id="{47C5EC6E-9357-4CAE-0CF6-0C814F99EA69}"/>
              </a:ext>
            </a:extLst>
          </p:cNvPr>
          <p:cNvSpPr txBox="1"/>
          <p:nvPr/>
        </p:nvSpPr>
        <p:spPr>
          <a:xfrm>
            <a:off x="2757794" y="3779907"/>
            <a:ext cx="540103" cy="138499"/>
          </a:xfrm>
          <a:prstGeom prst="rect">
            <a:avLst/>
          </a:prstGeom>
          <a:noFill/>
        </p:spPr>
        <p:txBody>
          <a:bodyPr wrap="square" lIns="0" tIns="0" rIns="0" bIns="0" rtlCol="0">
            <a:spAutoFit/>
          </a:bodyPr>
          <a:lstStyle/>
          <a:p>
            <a:pPr algn="ctr"/>
            <a:r>
              <a:rPr kumimoji="1" lang="en-US" altLang="ja-JP" sz="900" dirty="0">
                <a:latin typeface="HG創英角ｺﾞｼｯｸUB" panose="020B0909000000000000" pitchFamily="49" charset="-128"/>
                <a:ea typeface="HG創英角ｺﾞｼｯｸUB" panose="020B0909000000000000" pitchFamily="49" charset="-128"/>
              </a:rPr>
              <a:t>4/22</a:t>
            </a:r>
          </a:p>
        </p:txBody>
      </p:sp>
      <p:sp>
        <p:nvSpPr>
          <p:cNvPr id="30" name="テキスト ボックス 29">
            <a:extLst>
              <a:ext uri="{FF2B5EF4-FFF2-40B4-BE49-F238E27FC236}">
                <a16:creationId xmlns:a16="http://schemas.microsoft.com/office/drawing/2014/main" id="{EBCB9022-E0C1-D500-BFE7-E0E49D1ED360}"/>
              </a:ext>
            </a:extLst>
          </p:cNvPr>
          <p:cNvSpPr txBox="1"/>
          <p:nvPr/>
        </p:nvSpPr>
        <p:spPr>
          <a:xfrm>
            <a:off x="2742828" y="4824198"/>
            <a:ext cx="540103" cy="138499"/>
          </a:xfrm>
          <a:prstGeom prst="rect">
            <a:avLst/>
          </a:prstGeom>
          <a:noFill/>
        </p:spPr>
        <p:txBody>
          <a:bodyPr wrap="square" lIns="0" tIns="0" rIns="0" bIns="0" rtlCol="0">
            <a:spAutoFit/>
          </a:bodyPr>
          <a:lstStyle/>
          <a:p>
            <a:pPr algn="ctr"/>
            <a:r>
              <a:rPr kumimoji="1" lang="en-US" altLang="ja-JP" sz="900" dirty="0">
                <a:latin typeface="HG創英角ｺﾞｼｯｸUB" panose="020B0909000000000000" pitchFamily="49" charset="-128"/>
                <a:ea typeface="HG創英角ｺﾞｼｯｸUB" panose="020B0909000000000000" pitchFamily="49" charset="-128"/>
              </a:rPr>
              <a:t>4/29</a:t>
            </a:r>
          </a:p>
        </p:txBody>
      </p:sp>
      <p:sp>
        <p:nvSpPr>
          <p:cNvPr id="31" name="テキスト ボックス 30">
            <a:extLst>
              <a:ext uri="{FF2B5EF4-FFF2-40B4-BE49-F238E27FC236}">
                <a16:creationId xmlns:a16="http://schemas.microsoft.com/office/drawing/2014/main" id="{0E1CF2D7-7678-8643-8E18-1A5BBB644F06}"/>
              </a:ext>
            </a:extLst>
          </p:cNvPr>
          <p:cNvSpPr txBox="1"/>
          <p:nvPr/>
        </p:nvSpPr>
        <p:spPr>
          <a:xfrm>
            <a:off x="3869471" y="4839205"/>
            <a:ext cx="540103" cy="138499"/>
          </a:xfrm>
          <a:prstGeom prst="rect">
            <a:avLst/>
          </a:prstGeom>
          <a:noFill/>
        </p:spPr>
        <p:txBody>
          <a:bodyPr wrap="square" lIns="0" tIns="0" rIns="0" bIns="0" rtlCol="0">
            <a:spAutoFit/>
          </a:bodyPr>
          <a:lstStyle/>
          <a:p>
            <a:pPr algn="ctr"/>
            <a:r>
              <a:rPr kumimoji="1" lang="ja-JP" altLang="en-US" sz="900" dirty="0">
                <a:latin typeface="HG創英角ｺﾞｼｯｸUB" panose="020B0909000000000000" pitchFamily="49" charset="-128"/>
                <a:ea typeface="HG創英角ｺﾞｼｯｸUB" panose="020B0909000000000000" pitchFamily="49" charset="-128"/>
              </a:rPr>
              <a:t>エ、ク</a:t>
            </a:r>
            <a:endParaRPr kumimoji="1" lang="en-US" altLang="ja-JP" sz="900" dirty="0">
              <a:latin typeface="HG創英角ｺﾞｼｯｸUB" panose="020B0909000000000000" pitchFamily="49" charset="-128"/>
              <a:ea typeface="HG創英角ｺﾞｼｯｸUB" panose="020B0909000000000000" pitchFamily="49" charset="-128"/>
            </a:endParaRPr>
          </a:p>
        </p:txBody>
      </p:sp>
      <p:sp>
        <p:nvSpPr>
          <p:cNvPr id="32" name="テキスト ボックス 31">
            <a:extLst>
              <a:ext uri="{FF2B5EF4-FFF2-40B4-BE49-F238E27FC236}">
                <a16:creationId xmlns:a16="http://schemas.microsoft.com/office/drawing/2014/main" id="{1E8997D0-BD76-537C-031C-43D451EA3FDB}"/>
              </a:ext>
            </a:extLst>
          </p:cNvPr>
          <p:cNvSpPr txBox="1"/>
          <p:nvPr/>
        </p:nvSpPr>
        <p:spPr>
          <a:xfrm>
            <a:off x="2654990" y="5142596"/>
            <a:ext cx="2207243" cy="415498"/>
          </a:xfrm>
          <a:prstGeom prst="rect">
            <a:avLst/>
          </a:prstGeom>
          <a:noFill/>
        </p:spPr>
        <p:txBody>
          <a:bodyPr wrap="square" lIns="0" tIns="0" rIns="0" bIns="0" rtlCol="0">
            <a:spAutoFit/>
          </a:bodyPr>
          <a:lstStyle/>
          <a:p>
            <a:r>
              <a:rPr kumimoji="1" lang="ja-JP" altLang="en-US" sz="900" dirty="0">
                <a:latin typeface="HG創英角ｺﾞｼｯｸUB" panose="020B0909000000000000" pitchFamily="49" charset="-128"/>
                <a:ea typeface="HG創英角ｺﾞｼｯｸUB" panose="020B0909000000000000" pitchFamily="49" charset="-128"/>
              </a:rPr>
              <a:t>今日、実験結果を思うように得られなかったが、来週までの放課後に残ってやろうと声を掛けたら、やる事になった。</a:t>
            </a:r>
            <a:endParaRPr kumimoji="1" lang="en-US" altLang="ja-JP" sz="900" dirty="0">
              <a:latin typeface="HG創英角ｺﾞｼｯｸUB" panose="020B0909000000000000" pitchFamily="49" charset="-128"/>
              <a:ea typeface="HG創英角ｺﾞｼｯｸUB" panose="020B0909000000000000" pitchFamily="49" charset="-128"/>
            </a:endParaRPr>
          </a:p>
        </p:txBody>
      </p:sp>
      <p:sp>
        <p:nvSpPr>
          <p:cNvPr id="40" name="テキスト ボックス 39">
            <a:extLst>
              <a:ext uri="{FF2B5EF4-FFF2-40B4-BE49-F238E27FC236}">
                <a16:creationId xmlns:a16="http://schemas.microsoft.com/office/drawing/2014/main" id="{822FB0C0-F790-32CB-FD24-DE3B2EC29036}"/>
              </a:ext>
            </a:extLst>
          </p:cNvPr>
          <p:cNvSpPr txBox="1"/>
          <p:nvPr/>
        </p:nvSpPr>
        <p:spPr>
          <a:xfrm>
            <a:off x="357812" y="841291"/>
            <a:ext cx="2120899" cy="276999"/>
          </a:xfrm>
          <a:prstGeom prst="rect">
            <a:avLst/>
          </a:prstGeom>
          <a:noFill/>
        </p:spPr>
        <p:txBody>
          <a:bodyPr wrap="square" lIns="0" tIns="0" rIns="0" bIns="0" rtlCol="0">
            <a:spAutoFit/>
          </a:bodyPr>
          <a:lstStyle/>
          <a:p>
            <a:r>
              <a:rPr kumimoji="1" lang="ja-JP" altLang="en-US" sz="900" dirty="0">
                <a:latin typeface="HG創英角ｺﾞｼｯｸUB" panose="020B0909000000000000" pitchFamily="49" charset="-128"/>
                <a:ea typeface="HG創英角ｺﾞｼｯｸUB" panose="020B0909000000000000" pitchFamily="49" charset="-128"/>
              </a:rPr>
              <a:t>牛乳を材料とした生分解性プラスチックの開発</a:t>
            </a:r>
            <a:endParaRPr kumimoji="1" lang="en-US" altLang="ja-JP" sz="900" dirty="0">
              <a:latin typeface="HG創英角ｺﾞｼｯｸUB" panose="020B0909000000000000" pitchFamily="49" charset="-128"/>
              <a:ea typeface="HG創英角ｺﾞｼｯｸUB" panose="020B0909000000000000" pitchFamily="49" charset="-128"/>
            </a:endParaRPr>
          </a:p>
        </p:txBody>
      </p:sp>
      <p:sp>
        <p:nvSpPr>
          <p:cNvPr id="42" name="吹き出し: 円形 41">
            <a:extLst>
              <a:ext uri="{FF2B5EF4-FFF2-40B4-BE49-F238E27FC236}">
                <a16:creationId xmlns:a16="http://schemas.microsoft.com/office/drawing/2014/main" id="{DF357B8D-F169-F9CD-1F0B-EC4FBA81DCEE}"/>
              </a:ext>
            </a:extLst>
          </p:cNvPr>
          <p:cNvSpPr/>
          <p:nvPr/>
        </p:nvSpPr>
        <p:spPr>
          <a:xfrm>
            <a:off x="4548476" y="3400666"/>
            <a:ext cx="787530" cy="462926"/>
          </a:xfrm>
          <a:prstGeom prst="wedgeEllipseCallout">
            <a:avLst>
              <a:gd name="adj1" fmla="val -68521"/>
              <a:gd name="adj2" fmla="val 27430"/>
            </a:avLst>
          </a:prstGeom>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t>複数</a:t>
            </a:r>
            <a:endParaRPr kumimoji="1" lang="en-US" altLang="ja-JP" sz="1200" dirty="0"/>
          </a:p>
          <a:p>
            <a:pPr algn="ctr"/>
            <a:r>
              <a:rPr kumimoji="1" lang="ja-JP" altLang="en-US" sz="1200" dirty="0"/>
              <a:t>選択可</a:t>
            </a:r>
          </a:p>
        </p:txBody>
      </p:sp>
      <p:sp>
        <p:nvSpPr>
          <p:cNvPr id="43" name="吹き出し: 円形 42">
            <a:extLst>
              <a:ext uri="{FF2B5EF4-FFF2-40B4-BE49-F238E27FC236}">
                <a16:creationId xmlns:a16="http://schemas.microsoft.com/office/drawing/2014/main" id="{9BEE602E-E576-30ED-3523-8196523E6027}"/>
              </a:ext>
            </a:extLst>
          </p:cNvPr>
          <p:cNvSpPr/>
          <p:nvPr/>
        </p:nvSpPr>
        <p:spPr>
          <a:xfrm>
            <a:off x="4767205" y="1194838"/>
            <a:ext cx="2031983" cy="462926"/>
          </a:xfrm>
          <a:prstGeom prst="wedgeEllipseCallout">
            <a:avLst>
              <a:gd name="adj1" fmla="val 1549"/>
              <a:gd name="adj2" fmla="val -89526"/>
            </a:avLst>
          </a:prstGeom>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t>この矢印で結ばれた</a:t>
            </a:r>
            <a:endParaRPr kumimoji="1" lang="en-US" altLang="ja-JP" sz="1200" dirty="0"/>
          </a:p>
          <a:p>
            <a:pPr algn="ctr"/>
            <a:r>
              <a:rPr kumimoji="1" lang="ja-JP" altLang="en-US" sz="1200" dirty="0"/>
              <a:t>三つが研究の深まり</a:t>
            </a:r>
            <a:endParaRPr kumimoji="1" lang="en-US" altLang="ja-JP" sz="1200" dirty="0"/>
          </a:p>
        </p:txBody>
      </p:sp>
      <p:sp>
        <p:nvSpPr>
          <p:cNvPr id="44" name="円弧 43">
            <a:extLst>
              <a:ext uri="{FF2B5EF4-FFF2-40B4-BE49-F238E27FC236}">
                <a16:creationId xmlns:a16="http://schemas.microsoft.com/office/drawing/2014/main" id="{5D3DE268-5EDF-4719-14CC-1A9A15C91BFD}"/>
              </a:ext>
            </a:extLst>
          </p:cNvPr>
          <p:cNvSpPr/>
          <p:nvPr/>
        </p:nvSpPr>
        <p:spPr>
          <a:xfrm>
            <a:off x="2418781" y="833661"/>
            <a:ext cx="5540108" cy="2148333"/>
          </a:xfrm>
          <a:prstGeom prst="arc">
            <a:avLst>
              <a:gd name="adj1" fmla="val 11046391"/>
              <a:gd name="adj2" fmla="val 20664127"/>
            </a:avLst>
          </a:prstGeom>
          <a:ln w="762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円弧 44">
            <a:extLst>
              <a:ext uri="{FF2B5EF4-FFF2-40B4-BE49-F238E27FC236}">
                <a16:creationId xmlns:a16="http://schemas.microsoft.com/office/drawing/2014/main" id="{9B23B307-DD7E-FA3E-7B5F-11F91DE145E9}"/>
              </a:ext>
            </a:extLst>
          </p:cNvPr>
          <p:cNvSpPr/>
          <p:nvPr/>
        </p:nvSpPr>
        <p:spPr>
          <a:xfrm>
            <a:off x="7047428" y="1385206"/>
            <a:ext cx="786562" cy="4981602"/>
          </a:xfrm>
          <a:prstGeom prst="arc">
            <a:avLst>
              <a:gd name="adj1" fmla="val 16293038"/>
              <a:gd name="adj2" fmla="val 4683554"/>
            </a:avLst>
          </a:prstGeom>
          <a:ln w="762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FA814A91-90FC-D33F-6758-B19B9BBFC11F}"/>
              </a:ext>
            </a:extLst>
          </p:cNvPr>
          <p:cNvSpPr txBox="1"/>
          <p:nvPr/>
        </p:nvSpPr>
        <p:spPr>
          <a:xfrm>
            <a:off x="6613739" y="126964"/>
            <a:ext cx="196139" cy="276999"/>
          </a:xfrm>
          <a:prstGeom prst="rect">
            <a:avLst/>
          </a:prstGeom>
          <a:noFill/>
        </p:spPr>
        <p:txBody>
          <a:bodyPr wrap="square" lIns="0" tIns="0" rIns="0" bIns="0" rtlCol="0">
            <a:spAutoFit/>
          </a:bodyPr>
          <a:lstStyle/>
          <a:p>
            <a:r>
              <a:rPr kumimoji="1" lang="en-US" altLang="ja-JP" dirty="0">
                <a:latin typeface="HG創英角ｺﾞｼｯｸUB" panose="020B0909000000000000" pitchFamily="49" charset="-128"/>
                <a:ea typeface="HG創英角ｺﾞｼｯｸUB" panose="020B0909000000000000" pitchFamily="49" charset="-128"/>
              </a:rPr>
              <a:t>1</a:t>
            </a:r>
          </a:p>
        </p:txBody>
      </p:sp>
      <p:sp>
        <p:nvSpPr>
          <p:cNvPr id="47" name="吹き出し: 円形 46">
            <a:extLst>
              <a:ext uri="{FF2B5EF4-FFF2-40B4-BE49-F238E27FC236}">
                <a16:creationId xmlns:a16="http://schemas.microsoft.com/office/drawing/2014/main" id="{72E6C62F-2BF4-9CCF-80C1-84FA28438961}"/>
              </a:ext>
            </a:extLst>
          </p:cNvPr>
          <p:cNvSpPr/>
          <p:nvPr/>
        </p:nvSpPr>
        <p:spPr>
          <a:xfrm>
            <a:off x="647224" y="2818712"/>
            <a:ext cx="1682060" cy="462926"/>
          </a:xfrm>
          <a:prstGeom prst="wedgeEllipseCallout">
            <a:avLst>
              <a:gd name="adj1" fmla="val -18836"/>
              <a:gd name="adj2" fmla="val -63535"/>
            </a:avLst>
          </a:prstGeom>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t>シーズン</a:t>
            </a:r>
            <a:r>
              <a:rPr kumimoji="1" lang="en-US" altLang="ja-JP" sz="1200" dirty="0"/>
              <a:t>1</a:t>
            </a:r>
            <a:r>
              <a:rPr kumimoji="1" lang="ja-JP" altLang="en-US" sz="1200" dirty="0"/>
              <a:t>のみ</a:t>
            </a:r>
            <a:endParaRPr kumimoji="1" lang="en-US" altLang="ja-JP" sz="1200" dirty="0"/>
          </a:p>
          <a:p>
            <a:pPr algn="ctr"/>
            <a:r>
              <a:rPr kumimoji="1" lang="en-US" altLang="ja-JP" sz="1200" dirty="0"/>
              <a:t>2</a:t>
            </a:r>
            <a:r>
              <a:rPr kumimoji="1" lang="ja-JP" altLang="en-US" sz="1200" dirty="0"/>
              <a:t>回目以降に記入</a:t>
            </a:r>
          </a:p>
        </p:txBody>
      </p:sp>
      <p:sp>
        <p:nvSpPr>
          <p:cNvPr id="48" name="吹き出し: 円形 47">
            <a:extLst>
              <a:ext uri="{FF2B5EF4-FFF2-40B4-BE49-F238E27FC236}">
                <a16:creationId xmlns:a16="http://schemas.microsoft.com/office/drawing/2014/main" id="{52B21258-59EC-BC0B-AAD1-4DC035EDA9DA}"/>
              </a:ext>
            </a:extLst>
          </p:cNvPr>
          <p:cNvSpPr/>
          <p:nvPr/>
        </p:nvSpPr>
        <p:spPr>
          <a:xfrm>
            <a:off x="654713" y="2818712"/>
            <a:ext cx="1682060" cy="462926"/>
          </a:xfrm>
          <a:prstGeom prst="wedgeEllipseCallout">
            <a:avLst>
              <a:gd name="adj1" fmla="val -18479"/>
              <a:gd name="adj2" fmla="val 62517"/>
            </a:avLst>
          </a:prstGeom>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t>シーズン</a:t>
            </a:r>
            <a:r>
              <a:rPr kumimoji="1" lang="en-US" altLang="ja-JP" sz="1200" dirty="0"/>
              <a:t>1</a:t>
            </a:r>
            <a:r>
              <a:rPr kumimoji="1" lang="ja-JP" altLang="en-US" sz="1200" dirty="0"/>
              <a:t>のみ</a:t>
            </a:r>
            <a:endParaRPr kumimoji="1" lang="en-US" altLang="ja-JP" sz="1200" dirty="0"/>
          </a:p>
          <a:p>
            <a:pPr algn="ctr"/>
            <a:r>
              <a:rPr kumimoji="1" lang="en-US" altLang="ja-JP" sz="1200" dirty="0"/>
              <a:t>2</a:t>
            </a:r>
            <a:r>
              <a:rPr kumimoji="1" lang="ja-JP" altLang="en-US" sz="1200" dirty="0"/>
              <a:t>回目以降に記入</a:t>
            </a:r>
          </a:p>
        </p:txBody>
      </p:sp>
      <p:sp>
        <p:nvSpPr>
          <p:cNvPr id="51" name="吹き出し: 円形 50">
            <a:extLst>
              <a:ext uri="{FF2B5EF4-FFF2-40B4-BE49-F238E27FC236}">
                <a16:creationId xmlns:a16="http://schemas.microsoft.com/office/drawing/2014/main" id="{7B29475F-EB1C-8C5F-B476-CE639E68B9D5}"/>
              </a:ext>
            </a:extLst>
          </p:cNvPr>
          <p:cNvSpPr/>
          <p:nvPr/>
        </p:nvSpPr>
        <p:spPr>
          <a:xfrm>
            <a:off x="764005" y="5073808"/>
            <a:ext cx="1793006" cy="462926"/>
          </a:xfrm>
          <a:prstGeom prst="wedgeEllipseCallout">
            <a:avLst>
              <a:gd name="adj1" fmla="val 55196"/>
              <a:gd name="adj2" fmla="val -24551"/>
            </a:avLst>
          </a:prstGeom>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t>塗りつぶし部分が個人の資質能力</a:t>
            </a:r>
          </a:p>
        </p:txBody>
      </p:sp>
      <p:sp>
        <p:nvSpPr>
          <p:cNvPr id="52" name="吹き出し: 円形 51">
            <a:extLst>
              <a:ext uri="{FF2B5EF4-FFF2-40B4-BE49-F238E27FC236}">
                <a16:creationId xmlns:a16="http://schemas.microsoft.com/office/drawing/2014/main" id="{4B6CBC47-EFC3-D946-6C54-BCA0C29BAF9B}"/>
              </a:ext>
            </a:extLst>
          </p:cNvPr>
          <p:cNvSpPr/>
          <p:nvPr/>
        </p:nvSpPr>
        <p:spPr>
          <a:xfrm>
            <a:off x="4548475" y="56244"/>
            <a:ext cx="1679869" cy="699910"/>
          </a:xfrm>
          <a:prstGeom prst="wedgeEllipseCallout">
            <a:avLst>
              <a:gd name="adj1" fmla="val 60508"/>
              <a:gd name="adj2" fmla="val -22427"/>
            </a:avLst>
          </a:prstGeom>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r>
              <a:rPr kumimoji="1" lang="ja-JP" altLang="en-US" sz="1000" dirty="0"/>
              <a:t>シーズン</a:t>
            </a:r>
            <a:r>
              <a:rPr kumimoji="1" lang="en-US" altLang="ja-JP" sz="1000" dirty="0"/>
              <a:t>1</a:t>
            </a:r>
          </a:p>
          <a:p>
            <a:r>
              <a:rPr kumimoji="1" lang="ja-JP" altLang="en-US" sz="1000" dirty="0"/>
              <a:t>　異学年交流会まで</a:t>
            </a:r>
            <a:endParaRPr kumimoji="1" lang="en-US" altLang="ja-JP" sz="1000" dirty="0"/>
          </a:p>
          <a:p>
            <a:r>
              <a:rPr kumimoji="1" lang="ja-JP" altLang="en-US" sz="1000" dirty="0"/>
              <a:t>シーズン</a:t>
            </a:r>
            <a:r>
              <a:rPr kumimoji="1" lang="en-US" altLang="ja-JP" sz="1000" dirty="0"/>
              <a:t>2</a:t>
            </a:r>
          </a:p>
          <a:p>
            <a:r>
              <a:rPr kumimoji="1" lang="ja-JP" altLang="en-US" sz="1000" dirty="0"/>
              <a:t>　中間発表まで</a:t>
            </a:r>
          </a:p>
        </p:txBody>
      </p:sp>
      <p:sp>
        <p:nvSpPr>
          <p:cNvPr id="53" name="吹き出し: 円形 52">
            <a:extLst>
              <a:ext uri="{FF2B5EF4-FFF2-40B4-BE49-F238E27FC236}">
                <a16:creationId xmlns:a16="http://schemas.microsoft.com/office/drawing/2014/main" id="{68DB7541-A23D-6356-50B9-2C862A981E05}"/>
              </a:ext>
            </a:extLst>
          </p:cNvPr>
          <p:cNvSpPr/>
          <p:nvPr/>
        </p:nvSpPr>
        <p:spPr>
          <a:xfrm>
            <a:off x="7640053" y="5672888"/>
            <a:ext cx="1594184" cy="495409"/>
          </a:xfrm>
          <a:prstGeom prst="wedgeEllipseCallout">
            <a:avLst>
              <a:gd name="adj1" fmla="val 2520"/>
              <a:gd name="adj2" fmla="val -88227"/>
            </a:avLst>
          </a:prstGeom>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t>次のシーズンの最初につなげる</a:t>
            </a:r>
            <a:endParaRPr kumimoji="1" lang="en-US" altLang="ja-JP" sz="1200" dirty="0"/>
          </a:p>
        </p:txBody>
      </p:sp>
      <p:sp>
        <p:nvSpPr>
          <p:cNvPr id="54" name="吹き出し: 円形 53">
            <a:extLst>
              <a:ext uri="{FF2B5EF4-FFF2-40B4-BE49-F238E27FC236}">
                <a16:creationId xmlns:a16="http://schemas.microsoft.com/office/drawing/2014/main" id="{4876E07E-4D99-A8EA-6144-D980E2F99D95}"/>
              </a:ext>
            </a:extLst>
          </p:cNvPr>
          <p:cNvSpPr/>
          <p:nvPr/>
        </p:nvSpPr>
        <p:spPr>
          <a:xfrm>
            <a:off x="7549975" y="631861"/>
            <a:ext cx="1754824" cy="495409"/>
          </a:xfrm>
          <a:prstGeom prst="wedgeEllipseCallout">
            <a:avLst>
              <a:gd name="adj1" fmla="val 2520"/>
              <a:gd name="adj2" fmla="val -88227"/>
            </a:avLst>
          </a:prstGeom>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t>発表内容の要約と質疑応答の記録</a:t>
            </a:r>
            <a:endParaRPr kumimoji="1" lang="en-US" altLang="ja-JP" sz="1200" dirty="0"/>
          </a:p>
        </p:txBody>
      </p:sp>
    </p:spTree>
    <p:extLst>
      <p:ext uri="{BB962C8B-B14F-4D97-AF65-F5344CB8AC3E}">
        <p14:creationId xmlns:p14="http://schemas.microsoft.com/office/powerpoint/2010/main" val="24848753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360</TotalTime>
  <Words>1350</Words>
  <Application>Microsoft Office PowerPoint</Application>
  <PresentationFormat>A4 210 x 297 mm</PresentationFormat>
  <Paragraphs>290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HG行書体</vt:lpstr>
      <vt:lpstr>HG創英角ｺﾞｼｯｸUB</vt:lpstr>
      <vt:lpstr>UD デジタル 教科書体 NK-R</vt:lpstr>
      <vt:lpstr>源柔ゴシックX Normal</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Katsuhisa Fukuno</dc:creator>
  <cp:lastModifiedBy>Katsuhisa Fukuno</cp:lastModifiedBy>
  <cp:revision>9</cp:revision>
  <cp:lastPrinted>2024-04-09T04:27:58Z</cp:lastPrinted>
  <dcterms:created xsi:type="dcterms:W3CDTF">2024-04-09T00:00:14Z</dcterms:created>
  <dcterms:modified xsi:type="dcterms:W3CDTF">2024-04-09T06:00:19Z</dcterms:modified>
</cp:coreProperties>
</file>