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howGuides="1">
      <p:cViewPr>
        <p:scale>
          <a:sx n="200" d="100"/>
          <a:sy n="200" d="100"/>
        </p:scale>
        <p:origin x="168" y="16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CA19-1E9B-44BC-B285-9E5B0C12FD1C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C29E-EEFC-4A9D-8E0B-107AFB760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025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CA19-1E9B-44BC-B285-9E5B0C12FD1C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C29E-EEFC-4A9D-8E0B-107AFB760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210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CA19-1E9B-44BC-B285-9E5B0C12FD1C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C29E-EEFC-4A9D-8E0B-107AFB760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1795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CA19-1E9B-44BC-B285-9E5B0C12FD1C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C29E-EEFC-4A9D-8E0B-107AFB760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7948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CA19-1E9B-44BC-B285-9E5B0C12FD1C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C29E-EEFC-4A9D-8E0B-107AFB760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03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CA19-1E9B-44BC-B285-9E5B0C12FD1C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C29E-EEFC-4A9D-8E0B-107AFB760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731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CA19-1E9B-44BC-B285-9E5B0C12FD1C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C29E-EEFC-4A9D-8E0B-107AFB760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7375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CA19-1E9B-44BC-B285-9E5B0C12FD1C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C29E-EEFC-4A9D-8E0B-107AFB760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9738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CA19-1E9B-44BC-B285-9E5B0C12FD1C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C29E-EEFC-4A9D-8E0B-107AFB760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501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CA19-1E9B-44BC-B285-9E5B0C12FD1C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C29E-EEFC-4A9D-8E0B-107AFB760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0350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CA19-1E9B-44BC-B285-9E5B0C12FD1C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C29E-EEFC-4A9D-8E0B-107AFB760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805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3CA19-1E9B-44BC-B285-9E5B0C12FD1C}" type="datetimeFigureOut">
              <a:rPr kumimoji="1" lang="ja-JP" altLang="en-US" smtClean="0"/>
              <a:t>2021/10/12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DC29E-EEFC-4A9D-8E0B-107AFB7600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672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E82913-FF43-4EAC-82B8-4A3B7874844E}"/>
              </a:ext>
            </a:extLst>
          </p:cNvPr>
          <p:cNvSpPr txBox="1"/>
          <p:nvPr/>
        </p:nvSpPr>
        <p:spPr>
          <a:xfrm>
            <a:off x="0" y="0"/>
            <a:ext cx="3416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 smtClean="0"/>
              <a:t>課題</a:t>
            </a:r>
            <a:r>
              <a:rPr kumimoji="1" lang="ja-JP" altLang="en-US" sz="1400" dirty="0"/>
              <a:t>研究　</a:t>
            </a:r>
            <a:r>
              <a:rPr kumimoji="1" lang="ja-JP" altLang="en-US" sz="1400" smtClean="0"/>
              <a:t>発表</a:t>
            </a:r>
            <a:r>
              <a:rPr kumimoji="1" lang="ja-JP" altLang="en-US" sz="1400" smtClean="0"/>
              <a:t>評価（情報，理科など）</a:t>
            </a:r>
            <a:endParaRPr kumimoji="1" lang="ja-JP" altLang="en-US" sz="14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0795661-55F3-46C1-9238-92CFFB438EA6}"/>
              </a:ext>
            </a:extLst>
          </p:cNvPr>
          <p:cNvSpPr txBox="1"/>
          <p:nvPr/>
        </p:nvSpPr>
        <p:spPr>
          <a:xfrm>
            <a:off x="1368631" y="1972703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20B60BB-E80C-47DC-995E-90BAC04ADE97}"/>
              </a:ext>
            </a:extLst>
          </p:cNvPr>
          <p:cNvSpPr txBox="1"/>
          <p:nvPr/>
        </p:nvSpPr>
        <p:spPr>
          <a:xfrm>
            <a:off x="327015" y="1972703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CE0D27FB-FA61-4C9F-99F3-A74BF118B195}"/>
              </a:ext>
            </a:extLst>
          </p:cNvPr>
          <p:cNvSpPr/>
          <p:nvPr/>
        </p:nvSpPr>
        <p:spPr>
          <a:xfrm>
            <a:off x="232010" y="3685730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骨子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2</a:t>
            </a:r>
            <a:endParaRPr kumimoji="1" lang="ja-JP" altLang="en-US" sz="800" dirty="0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8D303C1C-7523-4C95-8285-59B2E6E90737}"/>
              </a:ext>
            </a:extLst>
          </p:cNvPr>
          <p:cNvSpPr/>
          <p:nvPr/>
        </p:nvSpPr>
        <p:spPr>
          <a:xfrm>
            <a:off x="546103" y="1907677"/>
            <a:ext cx="780450" cy="378324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先行</a:t>
            </a:r>
            <a:r>
              <a:rPr kumimoji="1" lang="ja-JP" altLang="en-US" sz="800" dirty="0" smtClean="0"/>
              <a:t>研究の</a:t>
            </a:r>
            <a:r>
              <a:rPr kumimoji="1" lang="ja-JP" altLang="en-US" sz="800" dirty="0"/>
              <a:t>調査が</a:t>
            </a:r>
            <a:r>
              <a:rPr kumimoji="1" lang="ja-JP" altLang="en-US" sz="800" dirty="0" smtClean="0"/>
              <a:t>十分</a:t>
            </a:r>
            <a:r>
              <a:rPr kumimoji="1" lang="en-US" altLang="ja-JP" sz="800" baseline="30000" dirty="0"/>
              <a:t>1</a:t>
            </a:r>
            <a:r>
              <a:rPr kumimoji="1" lang="ja-JP" altLang="en-US" sz="800" dirty="0" smtClean="0"/>
              <a:t>で</a:t>
            </a:r>
            <a:r>
              <a:rPr kumimoji="1" lang="ja-JP" altLang="en-US" sz="800" dirty="0"/>
              <a:t>ある</a:t>
            </a: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F160FFD4-7C2E-40BB-BBBC-6D779F70A4BA}"/>
              </a:ext>
            </a:extLst>
          </p:cNvPr>
          <p:cNvSpPr/>
          <p:nvPr/>
        </p:nvSpPr>
        <p:spPr>
          <a:xfrm>
            <a:off x="1127760" y="2338984"/>
            <a:ext cx="991697" cy="474817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先行研究を踏まえ，適切な</a:t>
            </a:r>
            <a:r>
              <a:rPr kumimoji="1" lang="ja-JP" altLang="en-US" sz="800" dirty="0" smtClean="0"/>
              <a:t>課題</a:t>
            </a:r>
            <a:r>
              <a:rPr kumimoji="1" lang="en-US" altLang="ja-JP" sz="800" baseline="30000" dirty="0"/>
              <a:t>2</a:t>
            </a:r>
            <a:r>
              <a:rPr kumimoji="1" lang="ja-JP" altLang="en-US" sz="800" dirty="0" smtClean="0"/>
              <a:t>を</a:t>
            </a:r>
            <a:r>
              <a:rPr kumimoji="1" lang="ja-JP" altLang="en-US" sz="800" dirty="0"/>
              <a:t>設定することができている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5F02E5C5-6DAF-4C52-8B3F-4D36C40C32D0}"/>
              </a:ext>
            </a:extLst>
          </p:cNvPr>
          <p:cNvSpPr/>
          <p:nvPr/>
        </p:nvSpPr>
        <p:spPr>
          <a:xfrm>
            <a:off x="2305590" y="2688362"/>
            <a:ext cx="813650" cy="594584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課題設定にとどまらず，検証</a:t>
            </a:r>
            <a:r>
              <a:rPr kumimoji="1" lang="ja-JP" altLang="en-US" sz="800" dirty="0"/>
              <a:t>可能な</a:t>
            </a:r>
            <a:r>
              <a:rPr kumimoji="1" lang="ja-JP" altLang="en-US" sz="800" dirty="0" smtClean="0"/>
              <a:t>仮説</a:t>
            </a:r>
            <a:r>
              <a:rPr kumimoji="1" lang="en-US" altLang="ja-JP" sz="800" baseline="30000" dirty="0" smtClean="0"/>
              <a:t>3</a:t>
            </a:r>
            <a:r>
              <a:rPr kumimoji="1" lang="ja-JP" altLang="en-US" sz="800" dirty="0" smtClean="0"/>
              <a:t>が</a:t>
            </a:r>
            <a:r>
              <a:rPr kumimoji="1" lang="ja-JP" altLang="en-US" sz="800" dirty="0"/>
              <a:t>立てられている。</a:t>
            </a:r>
            <a:endParaRPr kumimoji="1" lang="en-US" altLang="ja-JP" sz="800" dirty="0"/>
          </a:p>
        </p:txBody>
      </p:sp>
      <p:cxnSp>
        <p:nvCxnSpPr>
          <p:cNvPr id="6" name="コネクタ: カギ線 5">
            <a:extLst>
              <a:ext uri="{FF2B5EF4-FFF2-40B4-BE49-F238E27FC236}">
                <a16:creationId xmlns:a16="http://schemas.microsoft.com/office/drawing/2014/main" id="{97B0DAB1-D105-48FE-8BBC-0E9D4027FBB9}"/>
              </a:ext>
            </a:extLst>
          </p:cNvPr>
          <p:cNvCxnSpPr>
            <a:cxnSpLocks/>
            <a:stCxn id="3" idx="1"/>
            <a:endCxn id="13" idx="1"/>
          </p:cNvCxnSpPr>
          <p:nvPr/>
        </p:nvCxnSpPr>
        <p:spPr>
          <a:xfrm rot="10800000" flipV="1">
            <a:off x="320813" y="2096839"/>
            <a:ext cx="225290" cy="1631068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コネクタ: カギ線 24">
            <a:extLst>
              <a:ext uri="{FF2B5EF4-FFF2-40B4-BE49-F238E27FC236}">
                <a16:creationId xmlns:a16="http://schemas.microsoft.com/office/drawing/2014/main" id="{DCB43E6B-53D7-45A5-A991-3DBFFC8481CA}"/>
              </a:ext>
            </a:extLst>
          </p:cNvPr>
          <p:cNvCxnSpPr>
            <a:cxnSpLocks/>
            <a:stCxn id="3" idx="3"/>
            <a:endCxn id="20" idx="0"/>
          </p:cNvCxnSpPr>
          <p:nvPr/>
        </p:nvCxnSpPr>
        <p:spPr>
          <a:xfrm>
            <a:off x="1326553" y="2096839"/>
            <a:ext cx="297056" cy="242145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楕円 28">
            <a:extLst>
              <a:ext uri="{FF2B5EF4-FFF2-40B4-BE49-F238E27FC236}">
                <a16:creationId xmlns:a16="http://schemas.microsoft.com/office/drawing/2014/main" id="{881DDEBF-65EC-497F-81DF-0028BC4FC4B2}"/>
              </a:ext>
            </a:extLst>
          </p:cNvPr>
          <p:cNvSpPr/>
          <p:nvPr/>
        </p:nvSpPr>
        <p:spPr>
          <a:xfrm>
            <a:off x="1548876" y="3685730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骨子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3</a:t>
            </a:r>
            <a:endParaRPr kumimoji="1" lang="ja-JP" altLang="en-US" sz="800" dirty="0"/>
          </a:p>
        </p:txBody>
      </p:sp>
      <p:cxnSp>
        <p:nvCxnSpPr>
          <p:cNvPr id="30" name="コネクタ: カギ線 29">
            <a:extLst>
              <a:ext uri="{FF2B5EF4-FFF2-40B4-BE49-F238E27FC236}">
                <a16:creationId xmlns:a16="http://schemas.microsoft.com/office/drawing/2014/main" id="{040D5868-CC58-4079-8526-B4846C9839DA}"/>
              </a:ext>
            </a:extLst>
          </p:cNvPr>
          <p:cNvCxnSpPr>
            <a:cxnSpLocks/>
            <a:stCxn id="20" idx="1"/>
            <a:endCxn id="13" idx="0"/>
          </p:cNvCxnSpPr>
          <p:nvPr/>
        </p:nvCxnSpPr>
        <p:spPr>
          <a:xfrm rot="10800000" flipV="1">
            <a:off x="535202" y="2576392"/>
            <a:ext cx="592559" cy="1109337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EA6978D-D39F-4F62-A72B-AC58D39D1489}"/>
              </a:ext>
            </a:extLst>
          </p:cNvPr>
          <p:cNvSpPr txBox="1"/>
          <p:nvPr/>
        </p:nvSpPr>
        <p:spPr>
          <a:xfrm>
            <a:off x="887073" y="2426657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37" name="コネクタ: カギ線 36">
            <a:extLst>
              <a:ext uri="{FF2B5EF4-FFF2-40B4-BE49-F238E27FC236}">
                <a16:creationId xmlns:a16="http://schemas.microsoft.com/office/drawing/2014/main" id="{70DC3CB8-4C2A-4A6C-951F-06F8F27D6B2A}"/>
              </a:ext>
            </a:extLst>
          </p:cNvPr>
          <p:cNvCxnSpPr>
            <a:cxnSpLocks/>
            <a:stCxn id="20" idx="3"/>
            <a:endCxn id="21" idx="0"/>
          </p:cNvCxnSpPr>
          <p:nvPr/>
        </p:nvCxnSpPr>
        <p:spPr>
          <a:xfrm>
            <a:off x="2119457" y="2576393"/>
            <a:ext cx="592958" cy="111969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楕円 41">
            <a:extLst>
              <a:ext uri="{FF2B5EF4-FFF2-40B4-BE49-F238E27FC236}">
                <a16:creationId xmlns:a16="http://schemas.microsoft.com/office/drawing/2014/main" id="{DBE3E69E-5B0F-4FD5-999F-32CE7152FA41}"/>
              </a:ext>
            </a:extLst>
          </p:cNvPr>
          <p:cNvSpPr/>
          <p:nvPr/>
        </p:nvSpPr>
        <p:spPr>
          <a:xfrm>
            <a:off x="2865742" y="3685730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骨子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4</a:t>
            </a:r>
            <a:endParaRPr kumimoji="1" lang="ja-JP" altLang="en-US" sz="800" dirty="0"/>
          </a:p>
        </p:txBody>
      </p:sp>
      <p:cxnSp>
        <p:nvCxnSpPr>
          <p:cNvPr id="43" name="コネクタ: カギ線 42">
            <a:extLst>
              <a:ext uri="{FF2B5EF4-FFF2-40B4-BE49-F238E27FC236}">
                <a16:creationId xmlns:a16="http://schemas.microsoft.com/office/drawing/2014/main" id="{812D08BF-28D9-401B-8286-34B64FCC6AC2}"/>
              </a:ext>
            </a:extLst>
          </p:cNvPr>
          <p:cNvCxnSpPr>
            <a:cxnSpLocks/>
            <a:stCxn id="21" idx="1"/>
            <a:endCxn id="29" idx="0"/>
          </p:cNvCxnSpPr>
          <p:nvPr/>
        </p:nvCxnSpPr>
        <p:spPr>
          <a:xfrm rot="10800000" flipV="1">
            <a:off x="1852068" y="2985654"/>
            <a:ext cx="453523" cy="700076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78766B2-A025-439C-904D-5A2306CAE5C8}"/>
              </a:ext>
            </a:extLst>
          </p:cNvPr>
          <p:cNvSpPr txBox="1"/>
          <p:nvPr/>
        </p:nvSpPr>
        <p:spPr>
          <a:xfrm>
            <a:off x="2078136" y="2825993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5F0A876-F509-4393-800B-2C2ECDA58CD1}"/>
              </a:ext>
            </a:extLst>
          </p:cNvPr>
          <p:cNvSpPr txBox="1"/>
          <p:nvPr/>
        </p:nvSpPr>
        <p:spPr>
          <a:xfrm>
            <a:off x="2151409" y="2426307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09C57F8D-F4E3-4B0B-9A55-B017D8A1146D}"/>
              </a:ext>
            </a:extLst>
          </p:cNvPr>
          <p:cNvSpPr txBox="1"/>
          <p:nvPr/>
        </p:nvSpPr>
        <p:spPr>
          <a:xfrm>
            <a:off x="3232100" y="2843123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cxnSp>
        <p:nvCxnSpPr>
          <p:cNvPr id="51" name="コネクタ: カギ線 50">
            <a:extLst>
              <a:ext uri="{FF2B5EF4-FFF2-40B4-BE49-F238E27FC236}">
                <a16:creationId xmlns:a16="http://schemas.microsoft.com/office/drawing/2014/main" id="{682E0917-B38E-47ED-9A65-00B4962DD5E8}"/>
              </a:ext>
            </a:extLst>
          </p:cNvPr>
          <p:cNvCxnSpPr>
            <a:cxnSpLocks/>
            <a:stCxn id="21" idx="3"/>
            <a:endCxn id="55" idx="0"/>
          </p:cNvCxnSpPr>
          <p:nvPr/>
        </p:nvCxnSpPr>
        <p:spPr>
          <a:xfrm>
            <a:off x="3119240" y="2985654"/>
            <a:ext cx="649401" cy="78563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四角形: 角を丸くする 54">
            <a:extLst>
              <a:ext uri="{FF2B5EF4-FFF2-40B4-BE49-F238E27FC236}">
                <a16:creationId xmlns:a16="http://schemas.microsoft.com/office/drawing/2014/main" id="{33F9AE9A-8351-46E1-9B6C-8EEDA6B2A518}"/>
              </a:ext>
            </a:extLst>
          </p:cNvPr>
          <p:cNvSpPr/>
          <p:nvPr/>
        </p:nvSpPr>
        <p:spPr>
          <a:xfrm>
            <a:off x="3390250" y="3064217"/>
            <a:ext cx="756781" cy="621514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仮説について，先行</a:t>
            </a:r>
            <a:r>
              <a:rPr kumimoji="1" lang="ja-JP" altLang="en-US" sz="800" dirty="0"/>
              <a:t>研究</a:t>
            </a:r>
            <a:r>
              <a:rPr kumimoji="1" lang="ja-JP" altLang="en-US" sz="800" dirty="0" smtClean="0"/>
              <a:t>との違い</a:t>
            </a:r>
            <a:r>
              <a:rPr kumimoji="1" lang="ja-JP" altLang="en-US" sz="800" dirty="0"/>
              <a:t>が</a:t>
            </a:r>
            <a:r>
              <a:rPr kumimoji="1" lang="ja-JP" altLang="en-US" sz="800" dirty="0" smtClean="0"/>
              <a:t>明確に語られている。</a:t>
            </a:r>
            <a:endParaRPr kumimoji="1" lang="en-US" altLang="ja-JP" sz="800" dirty="0"/>
          </a:p>
        </p:txBody>
      </p:sp>
      <p:cxnSp>
        <p:nvCxnSpPr>
          <p:cNvPr id="59" name="コネクタ: カギ線 58">
            <a:extLst>
              <a:ext uri="{FF2B5EF4-FFF2-40B4-BE49-F238E27FC236}">
                <a16:creationId xmlns:a16="http://schemas.microsoft.com/office/drawing/2014/main" id="{A89AC21B-1768-4066-A2AA-4AAC90CEA57F}"/>
              </a:ext>
            </a:extLst>
          </p:cNvPr>
          <p:cNvCxnSpPr>
            <a:cxnSpLocks/>
            <a:stCxn id="55" idx="1"/>
            <a:endCxn id="42" idx="0"/>
          </p:cNvCxnSpPr>
          <p:nvPr/>
        </p:nvCxnSpPr>
        <p:spPr>
          <a:xfrm rot="10800000" flipV="1">
            <a:off x="3168934" y="3374974"/>
            <a:ext cx="221317" cy="310756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楕円 61">
            <a:extLst>
              <a:ext uri="{FF2B5EF4-FFF2-40B4-BE49-F238E27FC236}">
                <a16:creationId xmlns:a16="http://schemas.microsoft.com/office/drawing/2014/main" id="{94F01A2D-C55C-420B-9084-C3F2BC58223E}"/>
              </a:ext>
            </a:extLst>
          </p:cNvPr>
          <p:cNvSpPr/>
          <p:nvPr/>
        </p:nvSpPr>
        <p:spPr>
          <a:xfrm>
            <a:off x="4182609" y="3685730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骨子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5</a:t>
            </a:r>
            <a:endParaRPr kumimoji="1" lang="ja-JP" altLang="en-US" sz="800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2891136D-CD0B-4657-A8CF-6268331051F2}"/>
              </a:ext>
            </a:extLst>
          </p:cNvPr>
          <p:cNvSpPr txBox="1"/>
          <p:nvPr/>
        </p:nvSpPr>
        <p:spPr>
          <a:xfrm>
            <a:off x="4208894" y="3213696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cxnSp>
        <p:nvCxnSpPr>
          <p:cNvPr id="64" name="コネクタ: カギ線 63">
            <a:extLst>
              <a:ext uri="{FF2B5EF4-FFF2-40B4-BE49-F238E27FC236}">
                <a16:creationId xmlns:a16="http://schemas.microsoft.com/office/drawing/2014/main" id="{C5274DD4-1F0B-45CD-82A8-E43EC3E74B20}"/>
              </a:ext>
            </a:extLst>
          </p:cNvPr>
          <p:cNvCxnSpPr>
            <a:cxnSpLocks/>
            <a:stCxn id="55" idx="3"/>
            <a:endCxn id="62" idx="0"/>
          </p:cNvCxnSpPr>
          <p:nvPr/>
        </p:nvCxnSpPr>
        <p:spPr>
          <a:xfrm>
            <a:off x="4147031" y="3374974"/>
            <a:ext cx="338769" cy="310756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D6A2E1E3-469F-4B54-8959-A2402013CD6D}"/>
              </a:ext>
            </a:extLst>
          </p:cNvPr>
          <p:cNvSpPr txBox="1"/>
          <p:nvPr/>
        </p:nvSpPr>
        <p:spPr>
          <a:xfrm>
            <a:off x="3132679" y="3213695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59ED691A-D559-4E5D-9C51-87877BFFDE27}"/>
              </a:ext>
            </a:extLst>
          </p:cNvPr>
          <p:cNvSpPr txBox="1"/>
          <p:nvPr/>
        </p:nvSpPr>
        <p:spPr>
          <a:xfrm>
            <a:off x="6023756" y="428919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734DB959-2241-4A8F-AE9A-F869257B331C}"/>
              </a:ext>
            </a:extLst>
          </p:cNvPr>
          <p:cNvSpPr txBox="1"/>
          <p:nvPr/>
        </p:nvSpPr>
        <p:spPr>
          <a:xfrm>
            <a:off x="5330661" y="420606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0" name="楕円 69">
            <a:extLst>
              <a:ext uri="{FF2B5EF4-FFF2-40B4-BE49-F238E27FC236}">
                <a16:creationId xmlns:a16="http://schemas.microsoft.com/office/drawing/2014/main" id="{DC650205-A6A0-4970-A00D-439F3C8572EC}"/>
              </a:ext>
            </a:extLst>
          </p:cNvPr>
          <p:cNvSpPr/>
          <p:nvPr/>
        </p:nvSpPr>
        <p:spPr>
          <a:xfrm>
            <a:off x="5278663" y="2296806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結果考察</a:t>
            </a:r>
            <a:r>
              <a:rPr kumimoji="1" lang="en-US" altLang="ja-JP" sz="800" dirty="0"/>
              <a:t>Grade 2</a:t>
            </a:r>
            <a:endParaRPr kumimoji="1" lang="ja-JP" altLang="en-US" sz="800" dirty="0"/>
          </a:p>
        </p:txBody>
      </p:sp>
      <p:sp>
        <p:nvSpPr>
          <p:cNvPr id="71" name="四角形: 角を丸くする 70">
            <a:extLst>
              <a:ext uri="{FF2B5EF4-FFF2-40B4-BE49-F238E27FC236}">
                <a16:creationId xmlns:a16="http://schemas.microsoft.com/office/drawing/2014/main" id="{54B1120F-D7C0-4A37-A96D-710CB1909038}"/>
              </a:ext>
            </a:extLst>
          </p:cNvPr>
          <p:cNvSpPr/>
          <p:nvPr/>
        </p:nvSpPr>
        <p:spPr>
          <a:xfrm>
            <a:off x="5566375" y="422083"/>
            <a:ext cx="414877" cy="307219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実験回数が十分</a:t>
            </a:r>
            <a:r>
              <a:rPr kumimoji="1" lang="en-US" altLang="ja-JP" sz="800" baseline="30000" dirty="0"/>
              <a:t>2</a:t>
            </a:r>
            <a:r>
              <a:rPr kumimoji="1" lang="ja-JP" altLang="en-US" sz="800" dirty="0" err="1"/>
              <a:t>。</a:t>
            </a:r>
            <a:endParaRPr kumimoji="1" lang="ja-JP" altLang="en-US" sz="800" dirty="0"/>
          </a:p>
        </p:txBody>
      </p:sp>
      <p:sp>
        <p:nvSpPr>
          <p:cNvPr id="72" name="四角形: 角を丸くする 71">
            <a:extLst>
              <a:ext uri="{FF2B5EF4-FFF2-40B4-BE49-F238E27FC236}">
                <a16:creationId xmlns:a16="http://schemas.microsoft.com/office/drawing/2014/main" id="{9B9BDDA9-FADE-4B9D-BE8A-5DE5FBEA635D}"/>
              </a:ext>
            </a:extLst>
          </p:cNvPr>
          <p:cNvSpPr/>
          <p:nvPr/>
        </p:nvSpPr>
        <p:spPr>
          <a:xfrm>
            <a:off x="6065269" y="754241"/>
            <a:ext cx="628886" cy="301477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結果の分析方法が適切</a:t>
            </a:r>
            <a:r>
              <a:rPr kumimoji="1" lang="en-US" altLang="ja-JP" sz="800" baseline="30000" dirty="0"/>
              <a:t>3 </a:t>
            </a:r>
            <a:r>
              <a:rPr kumimoji="1" lang="ja-JP" altLang="en-US" sz="800" dirty="0" err="1"/>
              <a:t>。</a:t>
            </a:r>
            <a:endParaRPr kumimoji="1" lang="ja-JP" altLang="en-US" sz="800" dirty="0"/>
          </a:p>
        </p:txBody>
      </p:sp>
      <p:sp>
        <p:nvSpPr>
          <p:cNvPr id="73" name="四角形: 角を丸くする 72">
            <a:extLst>
              <a:ext uri="{FF2B5EF4-FFF2-40B4-BE49-F238E27FC236}">
                <a16:creationId xmlns:a16="http://schemas.microsoft.com/office/drawing/2014/main" id="{B6F8A2CE-ED9F-4252-B11E-AE4397C91798}"/>
              </a:ext>
            </a:extLst>
          </p:cNvPr>
          <p:cNvSpPr/>
          <p:nvPr/>
        </p:nvSpPr>
        <p:spPr>
          <a:xfrm>
            <a:off x="6645680" y="1103542"/>
            <a:ext cx="736868" cy="334448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結果と考察の間に飛躍がない。</a:t>
            </a:r>
          </a:p>
        </p:txBody>
      </p:sp>
      <p:cxnSp>
        <p:nvCxnSpPr>
          <p:cNvPr id="74" name="コネクタ: カギ線 73">
            <a:extLst>
              <a:ext uri="{FF2B5EF4-FFF2-40B4-BE49-F238E27FC236}">
                <a16:creationId xmlns:a16="http://schemas.microsoft.com/office/drawing/2014/main" id="{33361805-E22D-4205-BC6A-10175A012FB0}"/>
              </a:ext>
            </a:extLst>
          </p:cNvPr>
          <p:cNvCxnSpPr>
            <a:cxnSpLocks/>
            <a:stCxn id="71" idx="1"/>
            <a:endCxn id="70" idx="1"/>
          </p:cNvCxnSpPr>
          <p:nvPr/>
        </p:nvCxnSpPr>
        <p:spPr>
          <a:xfrm rot="10800000" flipV="1">
            <a:off x="5367467" y="575693"/>
            <a:ext cx="198909" cy="1763290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コネクタ: カギ線 74">
            <a:extLst>
              <a:ext uri="{FF2B5EF4-FFF2-40B4-BE49-F238E27FC236}">
                <a16:creationId xmlns:a16="http://schemas.microsoft.com/office/drawing/2014/main" id="{4A2791D6-4AE9-4640-9032-0A0A93EBE2BD}"/>
              </a:ext>
            </a:extLst>
          </p:cNvPr>
          <p:cNvCxnSpPr>
            <a:cxnSpLocks/>
            <a:stCxn id="71" idx="3"/>
            <a:endCxn id="72" idx="0"/>
          </p:cNvCxnSpPr>
          <p:nvPr/>
        </p:nvCxnSpPr>
        <p:spPr>
          <a:xfrm>
            <a:off x="5981252" y="575693"/>
            <a:ext cx="398460" cy="178548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楕円 75">
            <a:extLst>
              <a:ext uri="{FF2B5EF4-FFF2-40B4-BE49-F238E27FC236}">
                <a16:creationId xmlns:a16="http://schemas.microsoft.com/office/drawing/2014/main" id="{E04CDE10-3D91-4210-AA9D-BC2506571FD8}"/>
              </a:ext>
            </a:extLst>
          </p:cNvPr>
          <p:cNvSpPr/>
          <p:nvPr/>
        </p:nvSpPr>
        <p:spPr>
          <a:xfrm>
            <a:off x="6673606" y="2290241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結果考察</a:t>
            </a:r>
            <a:r>
              <a:rPr kumimoji="1" lang="en-US" altLang="ja-JP" sz="800" dirty="0"/>
              <a:t>Grade 3</a:t>
            </a:r>
            <a:endParaRPr kumimoji="1" lang="ja-JP" altLang="en-US" sz="800" dirty="0"/>
          </a:p>
        </p:txBody>
      </p:sp>
      <p:cxnSp>
        <p:nvCxnSpPr>
          <p:cNvPr id="77" name="コネクタ: カギ線 76">
            <a:extLst>
              <a:ext uri="{FF2B5EF4-FFF2-40B4-BE49-F238E27FC236}">
                <a16:creationId xmlns:a16="http://schemas.microsoft.com/office/drawing/2014/main" id="{2C89E144-B3EC-473B-93A1-3BFB88EA118F}"/>
              </a:ext>
            </a:extLst>
          </p:cNvPr>
          <p:cNvCxnSpPr>
            <a:cxnSpLocks/>
            <a:stCxn id="72" idx="1"/>
          </p:cNvCxnSpPr>
          <p:nvPr/>
        </p:nvCxnSpPr>
        <p:spPr>
          <a:xfrm rot="10800000" flipV="1">
            <a:off x="5371523" y="904980"/>
            <a:ext cx="693746" cy="1425078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5CEA165B-6BE9-47EA-909A-71C653EF1E28}"/>
              </a:ext>
            </a:extLst>
          </p:cNvPr>
          <p:cNvSpPr txBox="1"/>
          <p:nvPr/>
        </p:nvSpPr>
        <p:spPr>
          <a:xfrm>
            <a:off x="5793239" y="734614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79" name="コネクタ: カギ線 78">
            <a:extLst>
              <a:ext uri="{FF2B5EF4-FFF2-40B4-BE49-F238E27FC236}">
                <a16:creationId xmlns:a16="http://schemas.microsoft.com/office/drawing/2014/main" id="{B64C1CFD-0F31-4865-A306-B1C1C2F010C4}"/>
              </a:ext>
            </a:extLst>
          </p:cNvPr>
          <p:cNvCxnSpPr>
            <a:cxnSpLocks/>
            <a:stCxn id="72" idx="3"/>
            <a:endCxn id="73" idx="0"/>
          </p:cNvCxnSpPr>
          <p:nvPr/>
        </p:nvCxnSpPr>
        <p:spPr>
          <a:xfrm>
            <a:off x="6694155" y="904980"/>
            <a:ext cx="319959" cy="198562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楕円 79">
            <a:extLst>
              <a:ext uri="{FF2B5EF4-FFF2-40B4-BE49-F238E27FC236}">
                <a16:creationId xmlns:a16="http://schemas.microsoft.com/office/drawing/2014/main" id="{9B41781A-EF46-4893-9078-36FBB8C3FC41}"/>
              </a:ext>
            </a:extLst>
          </p:cNvPr>
          <p:cNvSpPr/>
          <p:nvPr/>
        </p:nvSpPr>
        <p:spPr>
          <a:xfrm>
            <a:off x="9091115" y="2290241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結果考察</a:t>
            </a:r>
            <a:r>
              <a:rPr kumimoji="1" lang="en-US" altLang="ja-JP" sz="800" dirty="0"/>
              <a:t>Grade 5</a:t>
            </a:r>
            <a:endParaRPr kumimoji="1" lang="ja-JP" altLang="en-US" sz="800" dirty="0"/>
          </a:p>
        </p:txBody>
      </p:sp>
      <p:cxnSp>
        <p:nvCxnSpPr>
          <p:cNvPr id="81" name="コネクタ: カギ線 80">
            <a:extLst>
              <a:ext uri="{FF2B5EF4-FFF2-40B4-BE49-F238E27FC236}">
                <a16:creationId xmlns:a16="http://schemas.microsoft.com/office/drawing/2014/main" id="{36E1B9D3-922F-43E6-B6DC-43C62EEEE8E1}"/>
              </a:ext>
            </a:extLst>
          </p:cNvPr>
          <p:cNvCxnSpPr>
            <a:cxnSpLocks/>
            <a:stCxn id="73" idx="1"/>
          </p:cNvCxnSpPr>
          <p:nvPr/>
        </p:nvCxnSpPr>
        <p:spPr>
          <a:xfrm rot="10800000" flipV="1">
            <a:off x="5367468" y="1270766"/>
            <a:ext cx="1278213" cy="1093618"/>
          </a:xfrm>
          <a:prstGeom prst="bentConnector3">
            <a:avLst>
              <a:gd name="adj1" fmla="val 100076"/>
            </a:avLst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3B42A3C7-34EC-4073-98CF-4C50A657B7DE}"/>
              </a:ext>
            </a:extLst>
          </p:cNvPr>
          <p:cNvSpPr txBox="1"/>
          <p:nvPr/>
        </p:nvSpPr>
        <p:spPr>
          <a:xfrm>
            <a:off x="6389499" y="1097784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A2152958-DC43-4271-A5BB-DBBB516D764A}"/>
              </a:ext>
            </a:extLst>
          </p:cNvPr>
          <p:cNvSpPr txBox="1"/>
          <p:nvPr/>
        </p:nvSpPr>
        <p:spPr>
          <a:xfrm>
            <a:off x="6741033" y="753107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AE8DAC6C-B820-49FE-A514-A6CF1F7DD213}"/>
              </a:ext>
            </a:extLst>
          </p:cNvPr>
          <p:cNvSpPr txBox="1"/>
          <p:nvPr/>
        </p:nvSpPr>
        <p:spPr>
          <a:xfrm>
            <a:off x="7449053" y="1104463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cxnSp>
        <p:nvCxnSpPr>
          <p:cNvPr id="85" name="コネクタ: カギ線 84">
            <a:extLst>
              <a:ext uri="{FF2B5EF4-FFF2-40B4-BE49-F238E27FC236}">
                <a16:creationId xmlns:a16="http://schemas.microsoft.com/office/drawing/2014/main" id="{418989C5-E976-4091-BBCE-F84D98B400B3}"/>
              </a:ext>
            </a:extLst>
          </p:cNvPr>
          <p:cNvCxnSpPr>
            <a:cxnSpLocks/>
            <a:stCxn id="73" idx="3"/>
            <a:endCxn id="257" idx="0"/>
          </p:cNvCxnSpPr>
          <p:nvPr/>
        </p:nvCxnSpPr>
        <p:spPr>
          <a:xfrm>
            <a:off x="7382548" y="1270766"/>
            <a:ext cx="479842" cy="202689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楕円 88">
            <a:extLst>
              <a:ext uri="{FF2B5EF4-FFF2-40B4-BE49-F238E27FC236}">
                <a16:creationId xmlns:a16="http://schemas.microsoft.com/office/drawing/2014/main" id="{FE9CCC8D-EECD-4508-BDEC-9EDA91102E4A}"/>
              </a:ext>
            </a:extLst>
          </p:cNvPr>
          <p:cNvSpPr/>
          <p:nvPr/>
        </p:nvSpPr>
        <p:spPr>
          <a:xfrm>
            <a:off x="7632720" y="2295865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結果考察</a:t>
            </a:r>
            <a:r>
              <a:rPr kumimoji="1" lang="en-US" altLang="ja-JP" sz="800" dirty="0" smtClean="0"/>
              <a:t>Grade </a:t>
            </a:r>
            <a:r>
              <a:rPr kumimoji="1" lang="en-US" altLang="ja-JP" sz="800" dirty="0"/>
              <a:t>4</a:t>
            </a:r>
            <a:endParaRPr kumimoji="1" lang="ja-JP" altLang="en-US" sz="800" dirty="0"/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3C3AD867-426A-4B94-90E0-BFA0D6019824}"/>
              </a:ext>
            </a:extLst>
          </p:cNvPr>
          <p:cNvSpPr txBox="1"/>
          <p:nvPr/>
        </p:nvSpPr>
        <p:spPr>
          <a:xfrm>
            <a:off x="5231826" y="230188"/>
            <a:ext cx="4556981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900" b="1" dirty="0"/>
              <a:t>③結果・</a:t>
            </a:r>
            <a:r>
              <a:rPr kumimoji="1" lang="ja-JP" altLang="en-US" sz="900" b="1" dirty="0" smtClean="0"/>
              <a:t>考察（数学</a:t>
            </a:r>
            <a:r>
              <a:rPr kumimoji="1" lang="en-US" altLang="ja-JP" sz="900" b="1" baseline="30000" dirty="0"/>
              <a:t>1</a:t>
            </a:r>
            <a:r>
              <a:rPr kumimoji="1" lang="ja-JP" altLang="en-US" sz="900" b="1" dirty="0" smtClean="0"/>
              <a:t>以外）</a:t>
            </a:r>
            <a:r>
              <a:rPr kumimoji="1" lang="ja-JP" altLang="en-US" sz="900" b="1" dirty="0"/>
              <a:t>　</a:t>
            </a:r>
            <a:r>
              <a:rPr kumimoji="1" lang="en-US" altLang="ja-JP" sz="900" b="1" dirty="0" smtClean="0"/>
              <a:t>(What)</a:t>
            </a:r>
            <a:r>
              <a:rPr kumimoji="1" lang="ja-JP" altLang="en-US" sz="900" b="1" dirty="0"/>
              <a:t>　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AE76A9A1-EC55-44EC-BC1B-BF210203BF38}"/>
              </a:ext>
            </a:extLst>
          </p:cNvPr>
          <p:cNvSpPr txBox="1"/>
          <p:nvPr/>
        </p:nvSpPr>
        <p:spPr>
          <a:xfrm>
            <a:off x="198473" y="1712272"/>
            <a:ext cx="430079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900" b="1" dirty="0"/>
              <a:t>①研究の骨子</a:t>
            </a:r>
            <a:r>
              <a:rPr kumimoji="1" lang="en-US" altLang="ja-JP" sz="900" b="1" dirty="0"/>
              <a:t>(Why)</a:t>
            </a:r>
            <a:r>
              <a:rPr kumimoji="1" lang="ja-JP" altLang="en-US" sz="900" b="1" dirty="0"/>
              <a:t>　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1B8EEF69-3EEB-4761-87A7-4CF8E3383A13}"/>
              </a:ext>
            </a:extLst>
          </p:cNvPr>
          <p:cNvSpPr txBox="1"/>
          <p:nvPr/>
        </p:nvSpPr>
        <p:spPr>
          <a:xfrm>
            <a:off x="1407798" y="4555129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115" name="テキスト ボックス 114">
            <a:extLst>
              <a:ext uri="{FF2B5EF4-FFF2-40B4-BE49-F238E27FC236}">
                <a16:creationId xmlns:a16="http://schemas.microsoft.com/office/drawing/2014/main" id="{2B5B3F61-CF6D-43D1-8A4D-981A3BC1328D}"/>
              </a:ext>
            </a:extLst>
          </p:cNvPr>
          <p:cNvSpPr txBox="1"/>
          <p:nvPr/>
        </p:nvSpPr>
        <p:spPr>
          <a:xfrm>
            <a:off x="346491" y="4538503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16" name="楕円 115">
            <a:extLst>
              <a:ext uri="{FF2B5EF4-FFF2-40B4-BE49-F238E27FC236}">
                <a16:creationId xmlns:a16="http://schemas.microsoft.com/office/drawing/2014/main" id="{24B2A864-4822-41BC-A4E9-98599C164285}"/>
              </a:ext>
            </a:extLst>
          </p:cNvPr>
          <p:cNvSpPr/>
          <p:nvPr/>
        </p:nvSpPr>
        <p:spPr>
          <a:xfrm>
            <a:off x="197608" y="6360513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方針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2</a:t>
            </a:r>
            <a:endParaRPr kumimoji="1" lang="ja-JP" altLang="en-US" sz="800" dirty="0"/>
          </a:p>
        </p:txBody>
      </p:sp>
      <p:sp>
        <p:nvSpPr>
          <p:cNvPr id="117" name="四角形: 角を丸くする 116">
            <a:extLst>
              <a:ext uri="{FF2B5EF4-FFF2-40B4-BE49-F238E27FC236}">
                <a16:creationId xmlns:a16="http://schemas.microsoft.com/office/drawing/2014/main" id="{69028B92-0DD6-4AA8-B751-132BA26F3A1B}"/>
              </a:ext>
            </a:extLst>
          </p:cNvPr>
          <p:cNvSpPr/>
          <p:nvPr/>
        </p:nvSpPr>
        <p:spPr>
          <a:xfrm>
            <a:off x="582205" y="4548294"/>
            <a:ext cx="698047" cy="357185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研究手法</a:t>
            </a:r>
            <a:r>
              <a:rPr kumimoji="1" lang="en-US" altLang="ja-JP" sz="800" baseline="30000" dirty="0"/>
              <a:t>1</a:t>
            </a:r>
            <a:r>
              <a:rPr kumimoji="1" lang="ja-JP" altLang="en-US" sz="800" dirty="0"/>
              <a:t>が示されている。</a:t>
            </a:r>
          </a:p>
        </p:txBody>
      </p:sp>
      <p:sp>
        <p:nvSpPr>
          <p:cNvPr id="118" name="四角形: 角を丸くする 117">
            <a:extLst>
              <a:ext uri="{FF2B5EF4-FFF2-40B4-BE49-F238E27FC236}">
                <a16:creationId xmlns:a16="http://schemas.microsoft.com/office/drawing/2014/main" id="{6AFB1FCA-8D76-4D9B-ACB3-BE2BBE31B7D3}"/>
              </a:ext>
            </a:extLst>
          </p:cNvPr>
          <p:cNvSpPr/>
          <p:nvPr/>
        </p:nvSpPr>
        <p:spPr>
          <a:xfrm>
            <a:off x="1375468" y="4946147"/>
            <a:ext cx="901450" cy="450988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rtlCol="0" anchor="ctr"/>
          <a:lstStyle/>
          <a:p>
            <a:r>
              <a:rPr kumimoji="1" lang="ja-JP" altLang="en-US" sz="800" dirty="0"/>
              <a:t>研究手法</a:t>
            </a:r>
            <a:r>
              <a:rPr kumimoji="1" lang="ja-JP" altLang="en-US" sz="800" dirty="0" smtClean="0"/>
              <a:t>が仮説の検証に対して妥当である</a:t>
            </a:r>
            <a:r>
              <a:rPr kumimoji="1" lang="en-US" altLang="ja-JP" sz="800" baseline="30000" dirty="0" smtClean="0"/>
              <a:t>2 </a:t>
            </a:r>
            <a:r>
              <a:rPr kumimoji="1" lang="ja-JP" altLang="en-US" sz="800" dirty="0" err="1"/>
              <a:t>。</a:t>
            </a:r>
            <a:endParaRPr kumimoji="1" lang="ja-JP" altLang="en-US" sz="800" dirty="0"/>
          </a:p>
        </p:txBody>
      </p:sp>
      <p:sp>
        <p:nvSpPr>
          <p:cNvPr id="119" name="四角形: 角を丸くする 118">
            <a:extLst>
              <a:ext uri="{FF2B5EF4-FFF2-40B4-BE49-F238E27FC236}">
                <a16:creationId xmlns:a16="http://schemas.microsoft.com/office/drawing/2014/main" id="{6975BEED-1C37-47F1-86AC-219C15FDE2CF}"/>
              </a:ext>
            </a:extLst>
          </p:cNvPr>
          <p:cNvSpPr/>
          <p:nvPr/>
        </p:nvSpPr>
        <p:spPr>
          <a:xfrm>
            <a:off x="2380462" y="5355569"/>
            <a:ext cx="1079160" cy="464817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優れた着眼点から研究</a:t>
            </a:r>
            <a:r>
              <a:rPr kumimoji="1" lang="ja-JP" altLang="en-US" sz="800" dirty="0"/>
              <a:t>手法が工夫されている。</a:t>
            </a:r>
          </a:p>
        </p:txBody>
      </p:sp>
      <p:cxnSp>
        <p:nvCxnSpPr>
          <p:cNvPr id="120" name="コネクタ: カギ線 119">
            <a:extLst>
              <a:ext uri="{FF2B5EF4-FFF2-40B4-BE49-F238E27FC236}">
                <a16:creationId xmlns:a16="http://schemas.microsoft.com/office/drawing/2014/main" id="{362C892F-865D-496D-B506-292C5E513F2C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9600" y="4729085"/>
            <a:ext cx="264292" cy="1631428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コネクタ: カギ線 120">
            <a:extLst>
              <a:ext uri="{FF2B5EF4-FFF2-40B4-BE49-F238E27FC236}">
                <a16:creationId xmlns:a16="http://schemas.microsoft.com/office/drawing/2014/main" id="{F4B16468-1AC9-4BAE-A978-2F34799F2CD2}"/>
              </a:ext>
            </a:extLst>
          </p:cNvPr>
          <p:cNvCxnSpPr>
            <a:cxnSpLocks/>
            <a:endCxn id="118" idx="0"/>
          </p:cNvCxnSpPr>
          <p:nvPr/>
        </p:nvCxnSpPr>
        <p:spPr>
          <a:xfrm>
            <a:off x="1280252" y="4805581"/>
            <a:ext cx="545941" cy="140566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コネクタ: カギ線 122">
            <a:extLst>
              <a:ext uri="{FF2B5EF4-FFF2-40B4-BE49-F238E27FC236}">
                <a16:creationId xmlns:a16="http://schemas.microsoft.com/office/drawing/2014/main" id="{B634D3B5-1EEE-41F5-9052-F2D34F0CAA99}"/>
              </a:ext>
            </a:extLst>
          </p:cNvPr>
          <p:cNvCxnSpPr>
            <a:cxnSpLocks/>
            <a:stCxn id="118" idx="1"/>
            <a:endCxn id="116" idx="7"/>
          </p:cNvCxnSpPr>
          <p:nvPr/>
        </p:nvCxnSpPr>
        <p:spPr>
          <a:xfrm rot="10800000" flipV="1">
            <a:off x="715188" y="5171640"/>
            <a:ext cx="660281" cy="1231049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4" name="テキスト ボックス 123">
            <a:extLst>
              <a:ext uri="{FF2B5EF4-FFF2-40B4-BE49-F238E27FC236}">
                <a16:creationId xmlns:a16="http://schemas.microsoft.com/office/drawing/2014/main" id="{756DEA03-120D-4C3E-8E31-2C74365A5FE0}"/>
              </a:ext>
            </a:extLst>
          </p:cNvPr>
          <p:cNvSpPr txBox="1"/>
          <p:nvPr/>
        </p:nvSpPr>
        <p:spPr>
          <a:xfrm>
            <a:off x="1113815" y="5036894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125" name="コネクタ: カギ線 124">
            <a:extLst>
              <a:ext uri="{FF2B5EF4-FFF2-40B4-BE49-F238E27FC236}">
                <a16:creationId xmlns:a16="http://schemas.microsoft.com/office/drawing/2014/main" id="{D911A3A0-7F76-4846-B782-0D5AA0446374}"/>
              </a:ext>
            </a:extLst>
          </p:cNvPr>
          <p:cNvCxnSpPr>
            <a:cxnSpLocks/>
            <a:stCxn id="118" idx="3"/>
            <a:endCxn id="119" idx="0"/>
          </p:cNvCxnSpPr>
          <p:nvPr/>
        </p:nvCxnSpPr>
        <p:spPr>
          <a:xfrm>
            <a:off x="2276918" y="5171641"/>
            <a:ext cx="643124" cy="183928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6" name="楕円 125">
            <a:extLst>
              <a:ext uri="{FF2B5EF4-FFF2-40B4-BE49-F238E27FC236}">
                <a16:creationId xmlns:a16="http://schemas.microsoft.com/office/drawing/2014/main" id="{4D3CFDA6-09B3-458F-B6D3-DC423DA88C8F}"/>
              </a:ext>
            </a:extLst>
          </p:cNvPr>
          <p:cNvSpPr/>
          <p:nvPr/>
        </p:nvSpPr>
        <p:spPr>
          <a:xfrm>
            <a:off x="1342352" y="6360513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方針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3</a:t>
            </a:r>
            <a:endParaRPr kumimoji="1" lang="ja-JP" altLang="en-US" sz="800" dirty="0"/>
          </a:p>
        </p:txBody>
      </p:sp>
      <p:cxnSp>
        <p:nvCxnSpPr>
          <p:cNvPr id="127" name="コネクタ: カギ線 126">
            <a:extLst>
              <a:ext uri="{FF2B5EF4-FFF2-40B4-BE49-F238E27FC236}">
                <a16:creationId xmlns:a16="http://schemas.microsoft.com/office/drawing/2014/main" id="{2F8120FB-2AE9-4069-91D8-18ACA1BB2EA4}"/>
              </a:ext>
            </a:extLst>
          </p:cNvPr>
          <p:cNvCxnSpPr>
            <a:cxnSpLocks/>
            <a:stCxn id="119" idx="1"/>
            <a:endCxn id="126" idx="0"/>
          </p:cNvCxnSpPr>
          <p:nvPr/>
        </p:nvCxnSpPr>
        <p:spPr>
          <a:xfrm rot="10800000" flipV="1">
            <a:off x="1645544" y="5587977"/>
            <a:ext cx="734919" cy="772535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8" name="テキスト ボックス 127">
            <a:extLst>
              <a:ext uri="{FF2B5EF4-FFF2-40B4-BE49-F238E27FC236}">
                <a16:creationId xmlns:a16="http://schemas.microsoft.com/office/drawing/2014/main" id="{1B93F715-2BBC-4D95-89C0-3F70B6FEF279}"/>
              </a:ext>
            </a:extLst>
          </p:cNvPr>
          <p:cNvSpPr txBox="1"/>
          <p:nvPr/>
        </p:nvSpPr>
        <p:spPr>
          <a:xfrm>
            <a:off x="2092851" y="5455656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CCB92FCD-6982-44C8-86D4-C53B94036DCC}"/>
              </a:ext>
            </a:extLst>
          </p:cNvPr>
          <p:cNvSpPr txBox="1"/>
          <p:nvPr/>
        </p:nvSpPr>
        <p:spPr>
          <a:xfrm>
            <a:off x="2300397" y="5047074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130" name="テキスト ボックス 129">
            <a:extLst>
              <a:ext uri="{FF2B5EF4-FFF2-40B4-BE49-F238E27FC236}">
                <a16:creationId xmlns:a16="http://schemas.microsoft.com/office/drawing/2014/main" id="{84A925C2-02E3-46A3-B200-D0F60CF54765}"/>
              </a:ext>
            </a:extLst>
          </p:cNvPr>
          <p:cNvSpPr txBox="1"/>
          <p:nvPr/>
        </p:nvSpPr>
        <p:spPr>
          <a:xfrm>
            <a:off x="3492874" y="5429083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cxnSp>
        <p:nvCxnSpPr>
          <p:cNvPr id="131" name="コネクタ: カギ線 130">
            <a:extLst>
              <a:ext uri="{FF2B5EF4-FFF2-40B4-BE49-F238E27FC236}">
                <a16:creationId xmlns:a16="http://schemas.microsoft.com/office/drawing/2014/main" id="{2E27956C-012E-4790-B50D-CCBDD03E4956}"/>
              </a:ext>
            </a:extLst>
          </p:cNvPr>
          <p:cNvCxnSpPr>
            <a:cxnSpLocks/>
            <a:stCxn id="119" idx="3"/>
            <a:endCxn id="133" idx="0"/>
          </p:cNvCxnSpPr>
          <p:nvPr/>
        </p:nvCxnSpPr>
        <p:spPr>
          <a:xfrm>
            <a:off x="3459622" y="5587978"/>
            <a:ext cx="175958" cy="285167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2" name="楕円 131">
            <a:extLst>
              <a:ext uri="{FF2B5EF4-FFF2-40B4-BE49-F238E27FC236}">
                <a16:creationId xmlns:a16="http://schemas.microsoft.com/office/drawing/2014/main" id="{F63DB313-BD7A-4952-A63C-2A8F915389C9}"/>
              </a:ext>
            </a:extLst>
          </p:cNvPr>
          <p:cNvSpPr/>
          <p:nvPr/>
        </p:nvSpPr>
        <p:spPr>
          <a:xfrm>
            <a:off x="2487096" y="6360513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方針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4</a:t>
            </a:r>
            <a:endParaRPr kumimoji="1" lang="ja-JP" altLang="en-US" sz="800" dirty="0"/>
          </a:p>
        </p:txBody>
      </p:sp>
      <p:sp>
        <p:nvSpPr>
          <p:cNvPr id="133" name="四角形: 角を丸くする 132">
            <a:extLst>
              <a:ext uri="{FF2B5EF4-FFF2-40B4-BE49-F238E27FC236}">
                <a16:creationId xmlns:a16="http://schemas.microsoft.com/office/drawing/2014/main" id="{29F1C38E-2454-4D12-98BC-1F68CB3D47C7}"/>
              </a:ext>
            </a:extLst>
          </p:cNvPr>
          <p:cNvSpPr/>
          <p:nvPr/>
        </p:nvSpPr>
        <p:spPr>
          <a:xfrm>
            <a:off x="3111204" y="5873145"/>
            <a:ext cx="1048752" cy="405844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高度で専門的な知識・技能を得て，研究計画に反映させている。</a:t>
            </a:r>
            <a:endParaRPr kumimoji="1" lang="en-US" altLang="ja-JP" sz="800" dirty="0"/>
          </a:p>
        </p:txBody>
      </p:sp>
      <p:cxnSp>
        <p:nvCxnSpPr>
          <p:cNvPr id="134" name="コネクタ: カギ線 133">
            <a:extLst>
              <a:ext uri="{FF2B5EF4-FFF2-40B4-BE49-F238E27FC236}">
                <a16:creationId xmlns:a16="http://schemas.microsoft.com/office/drawing/2014/main" id="{41BD6A48-8B3A-4C60-97F9-F2827C8A4853}"/>
              </a:ext>
            </a:extLst>
          </p:cNvPr>
          <p:cNvCxnSpPr>
            <a:cxnSpLocks/>
            <a:stCxn id="133" idx="1"/>
            <a:endCxn id="132" idx="0"/>
          </p:cNvCxnSpPr>
          <p:nvPr/>
        </p:nvCxnSpPr>
        <p:spPr>
          <a:xfrm rot="10800000" flipV="1">
            <a:off x="2790288" y="6076067"/>
            <a:ext cx="320917" cy="284446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5" name="楕円 134">
            <a:extLst>
              <a:ext uri="{FF2B5EF4-FFF2-40B4-BE49-F238E27FC236}">
                <a16:creationId xmlns:a16="http://schemas.microsoft.com/office/drawing/2014/main" id="{61E709B4-D07E-45A0-A047-004E848B2B9D}"/>
              </a:ext>
            </a:extLst>
          </p:cNvPr>
          <p:cNvSpPr/>
          <p:nvPr/>
        </p:nvSpPr>
        <p:spPr>
          <a:xfrm>
            <a:off x="4148207" y="6360513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方針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5</a:t>
            </a:r>
            <a:endParaRPr kumimoji="1" lang="ja-JP" altLang="en-US" sz="800" dirty="0"/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06B11E13-3096-426C-A55D-CCE359F06520}"/>
              </a:ext>
            </a:extLst>
          </p:cNvPr>
          <p:cNvSpPr txBox="1"/>
          <p:nvPr/>
        </p:nvSpPr>
        <p:spPr>
          <a:xfrm>
            <a:off x="4236315" y="5898137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cxnSp>
        <p:nvCxnSpPr>
          <p:cNvPr id="137" name="コネクタ: カギ線 136">
            <a:extLst>
              <a:ext uri="{FF2B5EF4-FFF2-40B4-BE49-F238E27FC236}">
                <a16:creationId xmlns:a16="http://schemas.microsoft.com/office/drawing/2014/main" id="{67F987E0-BE39-48A4-A0CC-D0E53C2025B5}"/>
              </a:ext>
            </a:extLst>
          </p:cNvPr>
          <p:cNvCxnSpPr>
            <a:cxnSpLocks/>
            <a:stCxn id="133" idx="3"/>
            <a:endCxn id="135" idx="0"/>
          </p:cNvCxnSpPr>
          <p:nvPr/>
        </p:nvCxnSpPr>
        <p:spPr>
          <a:xfrm>
            <a:off x="4159956" y="6076067"/>
            <a:ext cx="291442" cy="284446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46C2EE0F-945B-45AD-B6C8-41FBC00E9715}"/>
              </a:ext>
            </a:extLst>
          </p:cNvPr>
          <p:cNvSpPr txBox="1"/>
          <p:nvPr/>
        </p:nvSpPr>
        <p:spPr>
          <a:xfrm>
            <a:off x="2836745" y="5882391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9" name="テキスト ボックス 138">
            <a:extLst>
              <a:ext uri="{FF2B5EF4-FFF2-40B4-BE49-F238E27FC236}">
                <a16:creationId xmlns:a16="http://schemas.microsoft.com/office/drawing/2014/main" id="{DA49BB4C-49DF-42E8-BC11-47A1805B59C2}"/>
              </a:ext>
            </a:extLst>
          </p:cNvPr>
          <p:cNvSpPr txBox="1"/>
          <p:nvPr/>
        </p:nvSpPr>
        <p:spPr>
          <a:xfrm>
            <a:off x="197608" y="4280835"/>
            <a:ext cx="430079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900" b="1" dirty="0"/>
              <a:t>②研究</a:t>
            </a:r>
            <a:r>
              <a:rPr kumimoji="1" lang="ja-JP" altLang="en-US" sz="900" b="1" dirty="0" smtClean="0"/>
              <a:t>の</a:t>
            </a:r>
            <a:r>
              <a:rPr kumimoji="1" lang="ja-JP" altLang="en-US" sz="900" b="1" dirty="0"/>
              <a:t>手法</a:t>
            </a:r>
            <a:r>
              <a:rPr kumimoji="1" lang="en-US" altLang="ja-JP" sz="900" b="1" dirty="0" smtClean="0"/>
              <a:t>(How</a:t>
            </a:r>
            <a:r>
              <a:rPr kumimoji="1" lang="en-US" altLang="ja-JP" sz="900" b="1" dirty="0"/>
              <a:t>)</a:t>
            </a:r>
            <a:r>
              <a:rPr kumimoji="1" lang="ja-JP" altLang="en-US" sz="900" b="1" dirty="0"/>
              <a:t>　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159" name="テキスト ボックス 158">
            <a:extLst>
              <a:ext uri="{FF2B5EF4-FFF2-40B4-BE49-F238E27FC236}">
                <a16:creationId xmlns:a16="http://schemas.microsoft.com/office/drawing/2014/main" id="{8A75A033-B4AB-4F43-B13B-4CCAF6C5A73D}"/>
              </a:ext>
            </a:extLst>
          </p:cNvPr>
          <p:cNvSpPr txBox="1"/>
          <p:nvPr/>
        </p:nvSpPr>
        <p:spPr>
          <a:xfrm>
            <a:off x="7563391" y="3861031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160" name="テキスト ボックス 159">
            <a:extLst>
              <a:ext uri="{FF2B5EF4-FFF2-40B4-BE49-F238E27FC236}">
                <a16:creationId xmlns:a16="http://schemas.microsoft.com/office/drawing/2014/main" id="{2D4B19F7-0123-417D-9F13-76497B04D0B6}"/>
              </a:ext>
            </a:extLst>
          </p:cNvPr>
          <p:cNvSpPr txBox="1"/>
          <p:nvPr/>
        </p:nvSpPr>
        <p:spPr>
          <a:xfrm>
            <a:off x="5254183" y="3374974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61" name="楕円 160">
            <a:extLst>
              <a:ext uri="{FF2B5EF4-FFF2-40B4-BE49-F238E27FC236}">
                <a16:creationId xmlns:a16="http://schemas.microsoft.com/office/drawing/2014/main" id="{1E53D990-8F0A-48DF-B77B-E6171FF17541}"/>
              </a:ext>
            </a:extLst>
          </p:cNvPr>
          <p:cNvSpPr/>
          <p:nvPr/>
        </p:nvSpPr>
        <p:spPr>
          <a:xfrm>
            <a:off x="4970397" y="5585145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伝える力</a:t>
            </a:r>
            <a:r>
              <a:rPr kumimoji="1" lang="en-US" altLang="ja-JP" sz="800" dirty="0" smtClean="0"/>
              <a:t>Grade 2</a:t>
            </a:r>
            <a:endParaRPr kumimoji="1" lang="ja-JP" altLang="en-US" sz="800" dirty="0"/>
          </a:p>
        </p:txBody>
      </p:sp>
      <p:sp>
        <p:nvSpPr>
          <p:cNvPr id="162" name="四角形: 角を丸くする 161">
            <a:extLst>
              <a:ext uri="{FF2B5EF4-FFF2-40B4-BE49-F238E27FC236}">
                <a16:creationId xmlns:a16="http://schemas.microsoft.com/office/drawing/2014/main" id="{1506A2B2-BCE1-4D58-8AA0-39F7EBB2FE7F}"/>
              </a:ext>
            </a:extLst>
          </p:cNvPr>
          <p:cNvSpPr/>
          <p:nvPr/>
        </p:nvSpPr>
        <p:spPr>
          <a:xfrm>
            <a:off x="5494323" y="3111494"/>
            <a:ext cx="1894513" cy="879251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発表全体を通して、</a:t>
            </a:r>
            <a:r>
              <a:rPr kumimoji="1" lang="en-US" altLang="ja-JP" sz="800" dirty="0" smtClean="0"/>
              <a:t> </a:t>
            </a:r>
          </a:p>
          <a:p>
            <a:pPr marL="88900" indent="-88900"/>
            <a:r>
              <a:rPr kumimoji="1" lang="en-US" altLang="ja-JP" sz="800" dirty="0" smtClean="0"/>
              <a:t>a.</a:t>
            </a:r>
            <a:r>
              <a:rPr kumimoji="1" lang="ja-JP" altLang="en-US" sz="800" dirty="0" smtClean="0"/>
              <a:t>聴衆</a:t>
            </a:r>
            <a:r>
              <a:rPr kumimoji="1" lang="ja-JP" altLang="en-US" sz="800" dirty="0"/>
              <a:t>が理解しやすい表現</a:t>
            </a:r>
            <a:r>
              <a:rPr kumimoji="1" lang="ja-JP" altLang="en-US" sz="800" dirty="0" smtClean="0"/>
              <a:t>だ </a:t>
            </a:r>
            <a:endParaRPr kumimoji="1" lang="en-US" altLang="ja-JP" sz="800" dirty="0" smtClean="0"/>
          </a:p>
          <a:p>
            <a:pPr marL="88900" indent="-88900"/>
            <a:r>
              <a:rPr kumimoji="1" lang="en-US" altLang="ja-JP" sz="800" dirty="0"/>
              <a:t>b</a:t>
            </a:r>
            <a:r>
              <a:rPr kumimoji="1" lang="en-US" altLang="ja-JP" sz="800" dirty="0" smtClean="0"/>
              <a:t>.</a:t>
            </a:r>
            <a:r>
              <a:rPr kumimoji="1" lang="ja-JP" altLang="en-US" sz="800" dirty="0"/>
              <a:t>グラフや図の扱いに不十分</a:t>
            </a:r>
            <a:r>
              <a:rPr kumimoji="1" lang="en-US" altLang="ja-JP" sz="800" baseline="30000" dirty="0"/>
              <a:t>1</a:t>
            </a:r>
            <a:r>
              <a:rPr kumimoji="1" lang="ja-JP" altLang="en-US" sz="800" dirty="0"/>
              <a:t>な</a:t>
            </a:r>
            <a:r>
              <a:rPr kumimoji="1" lang="ja-JP" altLang="en-US" sz="800" dirty="0" smtClean="0"/>
              <a:t>点がない </a:t>
            </a:r>
            <a:endParaRPr kumimoji="1" lang="ja-JP" altLang="en-US" sz="800" dirty="0"/>
          </a:p>
          <a:p>
            <a:pPr marL="88900" indent="-88900"/>
            <a:r>
              <a:rPr kumimoji="1" lang="en-US" altLang="ja-JP" sz="800" dirty="0" smtClean="0"/>
              <a:t> c.</a:t>
            </a:r>
            <a:r>
              <a:rPr kumimoji="1" lang="ja-JP" altLang="en-US" sz="800" dirty="0" smtClean="0"/>
              <a:t>質疑応答で，質問に対してわかり</a:t>
            </a:r>
            <a:r>
              <a:rPr kumimoji="1" lang="ja-JP" altLang="en-US" sz="800" dirty="0" err="1" smtClean="0"/>
              <a:t>ませんを</a:t>
            </a:r>
            <a:r>
              <a:rPr kumimoji="1" lang="ja-JP" altLang="en-US" sz="800" dirty="0" smtClean="0"/>
              <a:t>即答するようなことはせず，真摯に対応した。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上記</a:t>
            </a:r>
            <a:r>
              <a:rPr kumimoji="1" lang="en-US" altLang="ja-JP" sz="800" dirty="0" smtClean="0"/>
              <a:t>a</a:t>
            </a:r>
            <a:r>
              <a:rPr kumimoji="1" lang="ja-JP" altLang="en-US" sz="800" dirty="0" smtClean="0"/>
              <a:t>～</a:t>
            </a:r>
            <a:r>
              <a:rPr kumimoji="1" lang="en-US" altLang="ja-JP" sz="800" dirty="0"/>
              <a:t>c</a:t>
            </a:r>
            <a:r>
              <a:rPr kumimoji="1" lang="ja-JP" altLang="en-US" sz="800" dirty="0" smtClean="0"/>
              <a:t>すべてに当てはまる場合 </a:t>
            </a:r>
            <a:r>
              <a:rPr kumimoji="1" lang="en-US" altLang="ja-JP" sz="800" dirty="0" smtClean="0"/>
              <a:t>Yes</a:t>
            </a:r>
            <a:endParaRPr kumimoji="1" lang="ja-JP" altLang="en-US" sz="800" dirty="0"/>
          </a:p>
        </p:txBody>
      </p:sp>
      <p:cxnSp>
        <p:nvCxnSpPr>
          <p:cNvPr id="165" name="コネクタ: カギ線 164">
            <a:extLst>
              <a:ext uri="{FF2B5EF4-FFF2-40B4-BE49-F238E27FC236}">
                <a16:creationId xmlns:a16="http://schemas.microsoft.com/office/drawing/2014/main" id="{7AB568FA-DC97-4EF0-BA1F-1DE6114DB8B0}"/>
              </a:ext>
            </a:extLst>
          </p:cNvPr>
          <p:cNvCxnSpPr>
            <a:cxnSpLocks/>
            <a:stCxn id="162" idx="1"/>
            <a:endCxn id="161" idx="0"/>
          </p:cNvCxnSpPr>
          <p:nvPr/>
        </p:nvCxnSpPr>
        <p:spPr>
          <a:xfrm rot="10800000" flipV="1">
            <a:off x="5273589" y="3551119"/>
            <a:ext cx="220735" cy="2034025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1" name="楕円 170">
            <a:extLst>
              <a:ext uri="{FF2B5EF4-FFF2-40B4-BE49-F238E27FC236}">
                <a16:creationId xmlns:a16="http://schemas.microsoft.com/office/drawing/2014/main" id="{4BBA15D4-99C8-4D55-9A7B-A5841B51DF6E}"/>
              </a:ext>
            </a:extLst>
          </p:cNvPr>
          <p:cNvSpPr/>
          <p:nvPr/>
        </p:nvSpPr>
        <p:spPr>
          <a:xfrm>
            <a:off x="6236881" y="5590886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伝える力</a:t>
            </a:r>
            <a:r>
              <a:rPr kumimoji="1" lang="en-US" altLang="ja-JP" sz="800" dirty="0" smtClean="0"/>
              <a:t>Grade </a:t>
            </a:r>
            <a:r>
              <a:rPr kumimoji="1" lang="en-US" altLang="ja-JP" sz="800" dirty="0"/>
              <a:t>3</a:t>
            </a:r>
            <a:endParaRPr kumimoji="1" lang="ja-JP" altLang="en-US" sz="800" dirty="0"/>
          </a:p>
        </p:txBody>
      </p:sp>
      <p:sp>
        <p:nvSpPr>
          <p:cNvPr id="173" name="テキスト ボックス 172">
            <a:extLst>
              <a:ext uri="{FF2B5EF4-FFF2-40B4-BE49-F238E27FC236}">
                <a16:creationId xmlns:a16="http://schemas.microsoft.com/office/drawing/2014/main" id="{E7457413-DC02-4649-B4C8-D494CEAB30F6}"/>
              </a:ext>
            </a:extLst>
          </p:cNvPr>
          <p:cNvSpPr txBox="1"/>
          <p:nvPr/>
        </p:nvSpPr>
        <p:spPr>
          <a:xfrm>
            <a:off x="6627638" y="4181946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77" name="楕円 176">
            <a:extLst>
              <a:ext uri="{FF2B5EF4-FFF2-40B4-BE49-F238E27FC236}">
                <a16:creationId xmlns:a16="http://schemas.microsoft.com/office/drawing/2014/main" id="{21389AEA-AC2A-4651-B3B1-50A796D714CA}"/>
              </a:ext>
            </a:extLst>
          </p:cNvPr>
          <p:cNvSpPr/>
          <p:nvPr/>
        </p:nvSpPr>
        <p:spPr>
          <a:xfrm>
            <a:off x="7162030" y="5590886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伝える力</a:t>
            </a:r>
            <a:r>
              <a:rPr kumimoji="1" lang="en-US" altLang="ja-JP" sz="800" dirty="0" smtClean="0"/>
              <a:t>Grade </a:t>
            </a:r>
            <a:r>
              <a:rPr kumimoji="1" lang="en-US" altLang="ja-JP" sz="800" dirty="0"/>
              <a:t>4</a:t>
            </a:r>
            <a:endParaRPr kumimoji="1" lang="ja-JP" altLang="en-US" sz="800" dirty="0"/>
          </a:p>
        </p:txBody>
      </p:sp>
      <p:sp>
        <p:nvSpPr>
          <p:cNvPr id="178" name="四角形: 角を丸くする 177">
            <a:extLst>
              <a:ext uri="{FF2B5EF4-FFF2-40B4-BE49-F238E27FC236}">
                <a16:creationId xmlns:a16="http://schemas.microsoft.com/office/drawing/2014/main" id="{1785DDCB-D836-4354-8AFA-BEB7FBF69C65}"/>
              </a:ext>
            </a:extLst>
          </p:cNvPr>
          <p:cNvSpPr/>
          <p:nvPr/>
        </p:nvSpPr>
        <p:spPr>
          <a:xfrm>
            <a:off x="6907286" y="4104388"/>
            <a:ext cx="1107082" cy="509340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必要</a:t>
            </a:r>
            <a:r>
              <a:rPr kumimoji="1" lang="ja-JP" altLang="en-US" sz="800" dirty="0" smtClean="0"/>
              <a:t>な</a:t>
            </a:r>
            <a:r>
              <a:rPr kumimoji="1" lang="ja-JP" altLang="en-US" sz="800" dirty="0"/>
              <a:t>情報</a:t>
            </a:r>
            <a:r>
              <a:rPr kumimoji="1" lang="ja-JP" altLang="en-US" sz="800" dirty="0" smtClean="0"/>
              <a:t>を</a:t>
            </a:r>
            <a:r>
              <a:rPr kumimoji="1" lang="ja-JP" altLang="en-US" sz="800" dirty="0"/>
              <a:t>的確</a:t>
            </a:r>
            <a:r>
              <a:rPr kumimoji="1" lang="ja-JP" altLang="en-US" sz="800" dirty="0" smtClean="0"/>
              <a:t>に取捨選択し，伝わりやすい表現の工夫が見られた。</a:t>
            </a:r>
            <a:endParaRPr kumimoji="1" lang="en-US" altLang="ja-JP" sz="800" dirty="0"/>
          </a:p>
        </p:txBody>
      </p:sp>
      <p:cxnSp>
        <p:nvCxnSpPr>
          <p:cNvPr id="179" name="コネクタ: カギ線 178">
            <a:extLst>
              <a:ext uri="{FF2B5EF4-FFF2-40B4-BE49-F238E27FC236}">
                <a16:creationId xmlns:a16="http://schemas.microsoft.com/office/drawing/2014/main" id="{212A884B-23E1-4682-BE20-6852FFC1FA09}"/>
              </a:ext>
            </a:extLst>
          </p:cNvPr>
          <p:cNvCxnSpPr>
            <a:cxnSpLocks/>
            <a:stCxn id="178" idx="1"/>
            <a:endCxn id="171" idx="0"/>
          </p:cNvCxnSpPr>
          <p:nvPr/>
        </p:nvCxnSpPr>
        <p:spPr>
          <a:xfrm rot="10800000" flipV="1">
            <a:off x="6540072" y="4359058"/>
            <a:ext cx="367214" cy="1231828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0" name="楕円 179">
            <a:extLst>
              <a:ext uri="{FF2B5EF4-FFF2-40B4-BE49-F238E27FC236}">
                <a16:creationId xmlns:a16="http://schemas.microsoft.com/office/drawing/2014/main" id="{408EC1C2-69B3-41C0-8627-DF36362A51C4}"/>
              </a:ext>
            </a:extLst>
          </p:cNvPr>
          <p:cNvSpPr/>
          <p:nvPr/>
        </p:nvSpPr>
        <p:spPr>
          <a:xfrm>
            <a:off x="9091115" y="5585145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伝える力</a:t>
            </a:r>
            <a:r>
              <a:rPr kumimoji="1" lang="en-US" altLang="ja-JP" sz="800" dirty="0" smtClean="0"/>
              <a:t>Grade </a:t>
            </a:r>
            <a:r>
              <a:rPr kumimoji="1" lang="en-US" altLang="ja-JP" sz="800" dirty="0"/>
              <a:t>5</a:t>
            </a:r>
            <a:endParaRPr kumimoji="1" lang="ja-JP" altLang="en-US" sz="800" dirty="0"/>
          </a:p>
        </p:txBody>
      </p:sp>
      <p:cxnSp>
        <p:nvCxnSpPr>
          <p:cNvPr id="182" name="コネクタ: カギ線 181">
            <a:extLst>
              <a:ext uri="{FF2B5EF4-FFF2-40B4-BE49-F238E27FC236}">
                <a16:creationId xmlns:a16="http://schemas.microsoft.com/office/drawing/2014/main" id="{083089BC-ED71-4C85-9BE1-377BE7D96052}"/>
              </a:ext>
            </a:extLst>
          </p:cNvPr>
          <p:cNvCxnSpPr>
            <a:cxnSpLocks/>
            <a:stCxn id="178" idx="3"/>
            <a:endCxn id="149" idx="0"/>
          </p:cNvCxnSpPr>
          <p:nvPr/>
        </p:nvCxnSpPr>
        <p:spPr>
          <a:xfrm>
            <a:off x="8014368" y="4359058"/>
            <a:ext cx="149830" cy="336568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4" name="テキスト ボックス 183">
            <a:extLst>
              <a:ext uri="{FF2B5EF4-FFF2-40B4-BE49-F238E27FC236}">
                <a16:creationId xmlns:a16="http://schemas.microsoft.com/office/drawing/2014/main" id="{D3BEC741-1ED2-4E31-8FFF-B589EE9B7AD3}"/>
              </a:ext>
            </a:extLst>
          </p:cNvPr>
          <p:cNvSpPr txBox="1"/>
          <p:nvPr/>
        </p:nvSpPr>
        <p:spPr>
          <a:xfrm>
            <a:off x="5151412" y="2919869"/>
            <a:ext cx="463739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900" b="1" dirty="0" smtClean="0"/>
              <a:t>④伝える</a:t>
            </a:r>
            <a:r>
              <a:rPr kumimoji="1" lang="ja-JP" altLang="en-US" sz="900" b="1" dirty="0"/>
              <a:t>力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209" name="テキスト ボックス 208">
            <a:extLst>
              <a:ext uri="{FF2B5EF4-FFF2-40B4-BE49-F238E27FC236}">
                <a16:creationId xmlns:a16="http://schemas.microsoft.com/office/drawing/2014/main" id="{8BDD0BCE-68FF-4873-9C6D-69E0E77294EB}"/>
              </a:ext>
            </a:extLst>
          </p:cNvPr>
          <p:cNvSpPr txBox="1"/>
          <p:nvPr/>
        </p:nvSpPr>
        <p:spPr>
          <a:xfrm>
            <a:off x="154177" y="420032"/>
            <a:ext cx="455391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900" b="1" dirty="0"/>
              <a:t>〇基本情報　</a:t>
            </a:r>
            <a:r>
              <a:rPr kumimoji="1" lang="ja-JP" altLang="en-US" sz="900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被</a:t>
            </a:r>
            <a:r>
              <a:rPr kumimoji="1" lang="ja-JP" altLang="en-US" sz="900" dirty="0">
                <a:latin typeface="游明朝" panose="02020400000000000000" pitchFamily="18" charset="-128"/>
                <a:ea typeface="游明朝" panose="02020400000000000000" pitchFamily="18" charset="-128"/>
              </a:rPr>
              <a:t>評価者（発表グループ</a:t>
            </a:r>
            <a:r>
              <a:rPr kumimoji="1" lang="ja-JP" altLang="en-US" sz="900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）</a:t>
            </a:r>
            <a:r>
              <a:rPr kumimoji="1" lang="ja-JP" altLang="en-US" sz="900" dirty="0">
                <a:latin typeface="游明朝" panose="02020400000000000000" pitchFamily="18" charset="-128"/>
                <a:ea typeface="游明朝" panose="02020400000000000000" pitchFamily="18" charset="-128"/>
              </a:rPr>
              <a:t>分野　</a:t>
            </a:r>
            <a:r>
              <a:rPr kumimoji="1" lang="ja-JP" altLang="en-US" sz="900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＿＿＿　</a:t>
            </a:r>
            <a:r>
              <a:rPr kumimoji="1" lang="ja-JP" altLang="en-US" sz="900" dirty="0">
                <a:latin typeface="游明朝" panose="02020400000000000000" pitchFamily="18" charset="-128"/>
                <a:ea typeface="游明朝" panose="02020400000000000000" pitchFamily="18" charset="-128"/>
              </a:rPr>
              <a:t>　</a:t>
            </a:r>
            <a:r>
              <a:rPr kumimoji="1" lang="ja-JP" altLang="en-US" sz="900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班番号　＿＿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  <a:p>
            <a:r>
              <a:rPr kumimoji="1" lang="ja-JP" altLang="en-US" sz="900" dirty="0">
                <a:latin typeface="游明朝" panose="02020400000000000000" pitchFamily="18" charset="-128"/>
                <a:ea typeface="游明朝" panose="02020400000000000000" pitchFamily="18" charset="-128"/>
              </a:rPr>
              <a:t>　　　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  <a:p>
            <a:r>
              <a:rPr kumimoji="1" lang="ja-JP" altLang="en-US" sz="900" dirty="0">
                <a:latin typeface="游明朝" panose="02020400000000000000" pitchFamily="18" charset="-128"/>
                <a:ea typeface="游明朝" panose="02020400000000000000" pitchFamily="18" charset="-128"/>
              </a:rPr>
              <a:t>　評価者　＿＿＿＿組＿＿＿＿＿番　氏名　＿＿＿＿＿＿＿＿＿＿＿＿＿＿＿＿＿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  <a:p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  <a:p>
            <a:r>
              <a:rPr kumimoji="1" lang="ja-JP" altLang="en-US" sz="900" dirty="0">
                <a:latin typeface="游明朝" panose="02020400000000000000" pitchFamily="18" charset="-128"/>
                <a:ea typeface="游明朝" panose="02020400000000000000" pitchFamily="18" charset="-128"/>
              </a:rPr>
              <a:t>　評価者　＿＿＿＿組＿＿＿＿＿番　氏名　＿＿＿＿＿＿＿＿＿＿＿＿＿＿＿＿＿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  <a:p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graphicFrame>
        <p:nvGraphicFramePr>
          <p:cNvPr id="211" name="表 210">
            <a:extLst>
              <a:ext uri="{FF2B5EF4-FFF2-40B4-BE49-F238E27FC236}">
                <a16:creationId xmlns:a16="http://schemas.microsoft.com/office/drawing/2014/main" id="{A671EE0B-7471-44EB-AA6F-4B1C4BDB136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090355" y="6071781"/>
          <a:ext cx="4607142" cy="72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7857">
                  <a:extLst>
                    <a:ext uri="{9D8B030D-6E8A-4147-A177-3AD203B41FA5}">
                      <a16:colId xmlns:a16="http://schemas.microsoft.com/office/drawing/2014/main" val="3900439055"/>
                    </a:ext>
                  </a:extLst>
                </a:gridCol>
                <a:gridCol w="767857">
                  <a:extLst>
                    <a:ext uri="{9D8B030D-6E8A-4147-A177-3AD203B41FA5}">
                      <a16:colId xmlns:a16="http://schemas.microsoft.com/office/drawing/2014/main" val="4107735820"/>
                    </a:ext>
                  </a:extLst>
                </a:gridCol>
                <a:gridCol w="767857">
                  <a:extLst>
                    <a:ext uri="{9D8B030D-6E8A-4147-A177-3AD203B41FA5}">
                      <a16:colId xmlns:a16="http://schemas.microsoft.com/office/drawing/2014/main" val="2041461646"/>
                    </a:ext>
                  </a:extLst>
                </a:gridCol>
                <a:gridCol w="767857">
                  <a:extLst>
                    <a:ext uri="{9D8B030D-6E8A-4147-A177-3AD203B41FA5}">
                      <a16:colId xmlns:a16="http://schemas.microsoft.com/office/drawing/2014/main" val="583036433"/>
                    </a:ext>
                  </a:extLst>
                </a:gridCol>
                <a:gridCol w="767857">
                  <a:extLst>
                    <a:ext uri="{9D8B030D-6E8A-4147-A177-3AD203B41FA5}">
                      <a16:colId xmlns:a16="http://schemas.microsoft.com/office/drawing/2014/main" val="1534220313"/>
                    </a:ext>
                  </a:extLst>
                </a:gridCol>
                <a:gridCol w="767857">
                  <a:extLst>
                    <a:ext uri="{9D8B030D-6E8A-4147-A177-3AD203B41FA5}">
                      <a16:colId xmlns:a16="http://schemas.microsoft.com/office/drawing/2014/main" val="2232333481"/>
                    </a:ext>
                  </a:extLst>
                </a:gridCol>
              </a:tblGrid>
              <a:tr h="62548">
                <a:tc gridSpan="6"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得点欄（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Grade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の数値が得点）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4108081"/>
                  </a:ext>
                </a:extLst>
              </a:tr>
              <a:tr h="15029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① 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Why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② 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How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③ 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What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④ 表現力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①～④の合計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⑤発表全体を主観で評価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(1</a:t>
                      </a:r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～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5)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374808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/5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/5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/5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/5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/5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0823068"/>
                  </a:ext>
                </a:extLst>
              </a:tr>
            </a:tbl>
          </a:graphicData>
        </a:graphic>
      </p:graphicFrame>
      <p:sp>
        <p:nvSpPr>
          <p:cNvPr id="228" name="正方形/長方形 227">
            <a:extLst>
              <a:ext uri="{FF2B5EF4-FFF2-40B4-BE49-F238E27FC236}">
                <a16:creationId xmlns:a16="http://schemas.microsoft.com/office/drawing/2014/main" id="{1CCA0247-8141-450B-8A6E-9A7DB488509E}"/>
              </a:ext>
            </a:extLst>
          </p:cNvPr>
          <p:cNvSpPr/>
          <p:nvPr/>
        </p:nvSpPr>
        <p:spPr>
          <a:xfrm>
            <a:off x="92364" y="307777"/>
            <a:ext cx="4707545" cy="978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1" name="テキスト ボックス 140">
            <a:extLst>
              <a:ext uri="{FF2B5EF4-FFF2-40B4-BE49-F238E27FC236}">
                <a16:creationId xmlns:a16="http://schemas.microsoft.com/office/drawing/2014/main" id="{55C91954-F993-495F-AAEA-C50170B1FD64}"/>
              </a:ext>
            </a:extLst>
          </p:cNvPr>
          <p:cNvSpPr txBox="1"/>
          <p:nvPr/>
        </p:nvSpPr>
        <p:spPr>
          <a:xfrm>
            <a:off x="92932" y="1437528"/>
            <a:ext cx="4679573" cy="138499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質問に </a:t>
            </a:r>
            <a:r>
              <a:rPr kumimoji="1" lang="en-US" altLang="ja-JP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Yes </a:t>
            </a:r>
            <a:r>
              <a: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か </a:t>
            </a:r>
            <a:r>
              <a:rPr kumimoji="1" lang="en-US" altLang="ja-JP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No</a:t>
            </a:r>
            <a:r>
              <a: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で答えていき，たどり着いた </a:t>
            </a:r>
            <a:r>
              <a:rPr kumimoji="1" lang="en-US" altLang="ja-JP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Grade </a:t>
            </a:r>
            <a:r>
              <a: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の〇をペンでなぞってください</a:t>
            </a:r>
            <a:endParaRPr kumimoji="1" lang="en-US" altLang="ja-JP" sz="900" dirty="0">
              <a:solidFill>
                <a:schemeClr val="bg1"/>
              </a:solidFill>
              <a:highlight>
                <a:srgbClr val="000000"/>
              </a:highligh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1A86959B-6115-42A8-AC9C-B91566924096}"/>
              </a:ext>
            </a:extLst>
          </p:cNvPr>
          <p:cNvSpPr txBox="1"/>
          <p:nvPr/>
        </p:nvSpPr>
        <p:spPr>
          <a:xfrm>
            <a:off x="7436786" y="240210"/>
            <a:ext cx="2367348" cy="7540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1 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数学</a:t>
            </a:r>
            <a:r>
              <a:rPr kumimoji="1" lang="en-US" altLang="ja-JP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…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数式を用いて論理的な証明を行う分野に限る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。研究分野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　　　が数学に当たるのかどうかは，担当の先生が判断。</a:t>
            </a:r>
            <a:endParaRPr kumimoji="1" lang="en-US" altLang="ja-JP" sz="7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en-US" altLang="ja-JP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2 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回数が十分･･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･人為的な誤差ではないことが確認できる回数。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3 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分析が適切･･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･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次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のいずれかが含まれれば，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No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へ。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①条件がそろっていないデータの比較</a:t>
            </a:r>
            <a:endParaRPr kumimoji="1" lang="en-US" altLang="ja-JP" sz="7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　②人為的な誤差で片づけてしまっている分析</a:t>
            </a:r>
            <a:endParaRPr kumimoji="1" lang="en-US" altLang="ja-JP" sz="7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　③有意であるかどうかを検討していない分析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cxnSp>
        <p:nvCxnSpPr>
          <p:cNvPr id="146" name="コネクタ: カギ線 145">
            <a:extLst>
              <a:ext uri="{FF2B5EF4-FFF2-40B4-BE49-F238E27FC236}">
                <a16:creationId xmlns:a16="http://schemas.microsoft.com/office/drawing/2014/main" id="{3CA11289-CC58-460B-9F15-A29A00B246F4}"/>
              </a:ext>
            </a:extLst>
          </p:cNvPr>
          <p:cNvCxnSpPr>
            <a:cxnSpLocks/>
            <a:stCxn id="162" idx="3"/>
            <a:endCxn id="178" idx="0"/>
          </p:cNvCxnSpPr>
          <p:nvPr/>
        </p:nvCxnSpPr>
        <p:spPr>
          <a:xfrm>
            <a:off x="7388836" y="3551120"/>
            <a:ext cx="71991" cy="553268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8" name="テキスト ボックス 147">
            <a:extLst>
              <a:ext uri="{FF2B5EF4-FFF2-40B4-BE49-F238E27FC236}">
                <a16:creationId xmlns:a16="http://schemas.microsoft.com/office/drawing/2014/main" id="{4DA50E52-4D9B-41BA-89CB-CEB41D75638C}"/>
              </a:ext>
            </a:extLst>
          </p:cNvPr>
          <p:cNvSpPr txBox="1"/>
          <p:nvPr/>
        </p:nvSpPr>
        <p:spPr>
          <a:xfrm>
            <a:off x="2495555" y="1730774"/>
            <a:ext cx="232855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補足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1 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十分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…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次の二点を両方満たすこと。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①先行研究の内容は研究に関連がある。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②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先行研究に対して，チームの意見や立場を明らかにしている。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2 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課題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…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調べればすぐにわかるような課題を設定していれば 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No 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へ。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en-US" altLang="ja-JP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3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 仮説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…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「研究の見通し」と捉えても構わない。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192" name="テキスト ボックス 191">
            <a:extLst>
              <a:ext uri="{FF2B5EF4-FFF2-40B4-BE49-F238E27FC236}">
                <a16:creationId xmlns:a16="http://schemas.microsoft.com/office/drawing/2014/main" id="{533B28E7-39AA-4320-9574-97EE862EF4E3}"/>
              </a:ext>
            </a:extLst>
          </p:cNvPr>
          <p:cNvSpPr txBox="1"/>
          <p:nvPr/>
        </p:nvSpPr>
        <p:spPr>
          <a:xfrm>
            <a:off x="7441713" y="2889585"/>
            <a:ext cx="2328553" cy="430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1 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グラフや図の扱いが不十分。今回は次の点に絞る。</a:t>
            </a:r>
            <a:endParaRPr kumimoji="1" lang="en-US" altLang="ja-JP" sz="7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①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単位が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不明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②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グラフの縦軸・横軸が明記されていない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2 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要素を的確に取捨選択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　・・・仮説・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課題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から実験・考察の中で不必要な情報がない。</a:t>
            </a:r>
            <a:endParaRPr kumimoji="1" lang="en-US" altLang="ja-JP" sz="7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257" name="四角形: 角を丸くする 256">
            <a:extLst>
              <a:ext uri="{FF2B5EF4-FFF2-40B4-BE49-F238E27FC236}">
                <a16:creationId xmlns:a16="http://schemas.microsoft.com/office/drawing/2014/main" id="{61EAFBB0-2596-441A-800C-23CF130F48E9}"/>
              </a:ext>
            </a:extLst>
          </p:cNvPr>
          <p:cNvSpPr/>
          <p:nvPr/>
        </p:nvSpPr>
        <p:spPr>
          <a:xfrm>
            <a:off x="7495865" y="1473455"/>
            <a:ext cx="733050" cy="330716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考察が論理的で説得力がある。</a:t>
            </a:r>
          </a:p>
        </p:txBody>
      </p:sp>
      <p:cxnSp>
        <p:nvCxnSpPr>
          <p:cNvPr id="258" name="コネクタ: カギ線 257">
            <a:extLst>
              <a:ext uri="{FF2B5EF4-FFF2-40B4-BE49-F238E27FC236}">
                <a16:creationId xmlns:a16="http://schemas.microsoft.com/office/drawing/2014/main" id="{1E792832-7DFA-45D4-82A6-CDDEC1AE3C8A}"/>
              </a:ext>
            </a:extLst>
          </p:cNvPr>
          <p:cNvCxnSpPr>
            <a:cxnSpLocks/>
            <a:stCxn id="257" idx="1"/>
            <a:endCxn id="76" idx="0"/>
          </p:cNvCxnSpPr>
          <p:nvPr/>
        </p:nvCxnSpPr>
        <p:spPr>
          <a:xfrm rot="10800000" flipV="1">
            <a:off x="6976797" y="1638813"/>
            <a:ext cx="519068" cy="651428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9" name="テキスト ボックス 258">
            <a:extLst>
              <a:ext uri="{FF2B5EF4-FFF2-40B4-BE49-F238E27FC236}">
                <a16:creationId xmlns:a16="http://schemas.microsoft.com/office/drawing/2014/main" id="{C8DF5823-8D66-4092-9F65-57B58320951D}"/>
              </a:ext>
            </a:extLst>
          </p:cNvPr>
          <p:cNvSpPr txBox="1"/>
          <p:nvPr/>
        </p:nvSpPr>
        <p:spPr>
          <a:xfrm>
            <a:off x="7218035" y="1458463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60" name="テキスト ボックス 259">
            <a:extLst>
              <a:ext uri="{FF2B5EF4-FFF2-40B4-BE49-F238E27FC236}">
                <a16:creationId xmlns:a16="http://schemas.microsoft.com/office/drawing/2014/main" id="{EB96E310-5086-4E02-97CA-84429248CEC2}"/>
              </a:ext>
            </a:extLst>
          </p:cNvPr>
          <p:cNvSpPr txBox="1"/>
          <p:nvPr/>
        </p:nvSpPr>
        <p:spPr>
          <a:xfrm>
            <a:off x="8305284" y="1481922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cxnSp>
        <p:nvCxnSpPr>
          <p:cNvPr id="261" name="コネクタ: カギ線 260">
            <a:extLst>
              <a:ext uri="{FF2B5EF4-FFF2-40B4-BE49-F238E27FC236}">
                <a16:creationId xmlns:a16="http://schemas.microsoft.com/office/drawing/2014/main" id="{93DE0A41-B32A-40C7-9FBA-4DE4BADC91D1}"/>
              </a:ext>
            </a:extLst>
          </p:cNvPr>
          <p:cNvCxnSpPr>
            <a:cxnSpLocks/>
            <a:stCxn id="257" idx="3"/>
            <a:endCxn id="263" idx="0"/>
          </p:cNvCxnSpPr>
          <p:nvPr/>
        </p:nvCxnSpPr>
        <p:spPr>
          <a:xfrm>
            <a:off x="8228915" y="1638813"/>
            <a:ext cx="520324" cy="240988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3" name="四角形: 角を丸くする 262">
            <a:extLst>
              <a:ext uri="{FF2B5EF4-FFF2-40B4-BE49-F238E27FC236}">
                <a16:creationId xmlns:a16="http://schemas.microsoft.com/office/drawing/2014/main" id="{99F02D10-9420-4A79-A64C-BC610B649579}"/>
              </a:ext>
            </a:extLst>
          </p:cNvPr>
          <p:cNvSpPr/>
          <p:nvPr/>
        </p:nvSpPr>
        <p:spPr>
          <a:xfrm>
            <a:off x="8351955" y="1879801"/>
            <a:ext cx="794567" cy="313861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考察で新たな探究へ発展がある。</a:t>
            </a:r>
          </a:p>
        </p:txBody>
      </p:sp>
      <p:cxnSp>
        <p:nvCxnSpPr>
          <p:cNvPr id="264" name="コネクタ: カギ線 263">
            <a:extLst>
              <a:ext uri="{FF2B5EF4-FFF2-40B4-BE49-F238E27FC236}">
                <a16:creationId xmlns:a16="http://schemas.microsoft.com/office/drawing/2014/main" id="{61EA9AF2-64C2-4AB3-A63F-2DEF3D783C0F}"/>
              </a:ext>
            </a:extLst>
          </p:cNvPr>
          <p:cNvCxnSpPr>
            <a:cxnSpLocks/>
            <a:stCxn id="263" idx="1"/>
            <a:endCxn id="89" idx="0"/>
          </p:cNvCxnSpPr>
          <p:nvPr/>
        </p:nvCxnSpPr>
        <p:spPr>
          <a:xfrm rot="10800000" flipV="1">
            <a:off x="7935911" y="2036731"/>
            <a:ext cx="416044" cy="259133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5" name="テキスト ボックス 264">
            <a:extLst>
              <a:ext uri="{FF2B5EF4-FFF2-40B4-BE49-F238E27FC236}">
                <a16:creationId xmlns:a16="http://schemas.microsoft.com/office/drawing/2014/main" id="{4D0CDF47-35DA-4E97-AA26-0D7A198AB138}"/>
              </a:ext>
            </a:extLst>
          </p:cNvPr>
          <p:cNvSpPr txBox="1"/>
          <p:nvPr/>
        </p:nvSpPr>
        <p:spPr>
          <a:xfrm>
            <a:off x="8073224" y="1849581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66" name="テキスト ボックス 265">
            <a:extLst>
              <a:ext uri="{FF2B5EF4-FFF2-40B4-BE49-F238E27FC236}">
                <a16:creationId xmlns:a16="http://schemas.microsoft.com/office/drawing/2014/main" id="{4199DF6C-AB12-47E4-8793-CE45CCFFAD3C}"/>
              </a:ext>
            </a:extLst>
          </p:cNvPr>
          <p:cNvSpPr txBox="1"/>
          <p:nvPr/>
        </p:nvSpPr>
        <p:spPr>
          <a:xfrm>
            <a:off x="9146523" y="1879802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cxnSp>
        <p:nvCxnSpPr>
          <p:cNvPr id="267" name="コネクタ: カギ線 266">
            <a:extLst>
              <a:ext uri="{FF2B5EF4-FFF2-40B4-BE49-F238E27FC236}">
                <a16:creationId xmlns:a16="http://schemas.microsoft.com/office/drawing/2014/main" id="{C162D1F0-8B84-4228-BC8E-4F650C357280}"/>
              </a:ext>
            </a:extLst>
          </p:cNvPr>
          <p:cNvCxnSpPr>
            <a:cxnSpLocks/>
            <a:stCxn id="263" idx="3"/>
            <a:endCxn id="80" idx="0"/>
          </p:cNvCxnSpPr>
          <p:nvPr/>
        </p:nvCxnSpPr>
        <p:spPr>
          <a:xfrm>
            <a:off x="9146522" y="2036732"/>
            <a:ext cx="247784" cy="253509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9" name="テキスト ボックス 308">
            <a:extLst>
              <a:ext uri="{FF2B5EF4-FFF2-40B4-BE49-F238E27FC236}">
                <a16:creationId xmlns:a16="http://schemas.microsoft.com/office/drawing/2014/main" id="{533B28E7-39AA-4320-9574-97EE862EF4E3}"/>
              </a:ext>
            </a:extLst>
          </p:cNvPr>
          <p:cNvSpPr txBox="1"/>
          <p:nvPr/>
        </p:nvSpPr>
        <p:spPr>
          <a:xfrm>
            <a:off x="2460438" y="4297390"/>
            <a:ext cx="232855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1 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研究手法･･・仮説・課題に対する実験・検証の行い方</a:t>
            </a:r>
            <a:endParaRPr kumimoji="1" lang="en-US" altLang="ja-JP" sz="7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en-US" altLang="ja-JP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2 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妥当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である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…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次のいずれかで，致命的な欠陥がなければ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Yes</a:t>
            </a:r>
            <a:r>
              <a:rPr kumimoji="1" lang="ja-JP" altLang="en-US" sz="700" dirty="0" err="1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①　条件設定が妥当　　②　比較対象が妥当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③　標本数の設定が妥当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もしも 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No 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の場合は該当する問題点を①～③から選び，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Grade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2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の〇の下へ記入。試行回数は次の項目なので，ここでは不問。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149" name="四角形: 角を丸くする 177">
            <a:extLst>
              <a:ext uri="{FF2B5EF4-FFF2-40B4-BE49-F238E27FC236}">
                <a16:creationId xmlns:a16="http://schemas.microsoft.com/office/drawing/2014/main" id="{1785DDCB-D836-4354-8AFA-BEB7FBF69C65}"/>
              </a:ext>
            </a:extLst>
          </p:cNvPr>
          <p:cNvSpPr/>
          <p:nvPr/>
        </p:nvSpPr>
        <p:spPr>
          <a:xfrm>
            <a:off x="7750270" y="4695626"/>
            <a:ext cx="827855" cy="322324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聴衆の興味を掻き立てる発表である。</a:t>
            </a:r>
            <a:endParaRPr kumimoji="1" lang="en-US" altLang="ja-JP" sz="800" dirty="0"/>
          </a:p>
        </p:txBody>
      </p:sp>
      <p:cxnSp>
        <p:nvCxnSpPr>
          <p:cNvPr id="150" name="コネクタ: カギ線 178">
            <a:extLst>
              <a:ext uri="{FF2B5EF4-FFF2-40B4-BE49-F238E27FC236}">
                <a16:creationId xmlns:a16="http://schemas.microsoft.com/office/drawing/2014/main" id="{212A884B-23E1-4682-BE20-6852FFC1FA09}"/>
              </a:ext>
            </a:extLst>
          </p:cNvPr>
          <p:cNvCxnSpPr>
            <a:cxnSpLocks/>
            <a:stCxn id="149" idx="1"/>
            <a:endCxn id="177" idx="0"/>
          </p:cNvCxnSpPr>
          <p:nvPr/>
        </p:nvCxnSpPr>
        <p:spPr>
          <a:xfrm rot="10800000" flipV="1">
            <a:off x="7465222" y="4856788"/>
            <a:ext cx="285049" cy="734098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コネクタ: カギ線 181">
            <a:extLst>
              <a:ext uri="{FF2B5EF4-FFF2-40B4-BE49-F238E27FC236}">
                <a16:creationId xmlns:a16="http://schemas.microsoft.com/office/drawing/2014/main" id="{083089BC-ED71-4C85-9BE1-377BE7D96052}"/>
              </a:ext>
            </a:extLst>
          </p:cNvPr>
          <p:cNvCxnSpPr>
            <a:cxnSpLocks/>
            <a:stCxn id="149" idx="3"/>
            <a:endCxn id="185" idx="0"/>
          </p:cNvCxnSpPr>
          <p:nvPr/>
        </p:nvCxnSpPr>
        <p:spPr>
          <a:xfrm>
            <a:off x="8578125" y="4856788"/>
            <a:ext cx="160616" cy="223138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447A51B7-2ED2-4080-9547-DE78A9855042}"/>
              </a:ext>
            </a:extLst>
          </p:cNvPr>
          <p:cNvSpPr txBox="1"/>
          <p:nvPr/>
        </p:nvSpPr>
        <p:spPr>
          <a:xfrm>
            <a:off x="7505122" y="4675723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57" name="テキスト ボックス 156">
            <a:extLst>
              <a:ext uri="{FF2B5EF4-FFF2-40B4-BE49-F238E27FC236}">
                <a16:creationId xmlns:a16="http://schemas.microsoft.com/office/drawing/2014/main" id="{5E2FD0EE-B0A5-4E34-8D68-ECE4590E18A1}"/>
              </a:ext>
            </a:extLst>
          </p:cNvPr>
          <p:cNvSpPr txBox="1"/>
          <p:nvPr/>
        </p:nvSpPr>
        <p:spPr>
          <a:xfrm>
            <a:off x="8619483" y="4704330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152" name="テキスト ボックス 151">
            <a:extLst>
              <a:ext uri="{FF2B5EF4-FFF2-40B4-BE49-F238E27FC236}">
                <a16:creationId xmlns:a16="http://schemas.microsoft.com/office/drawing/2014/main" id="{5E2FD0EE-B0A5-4E34-8D68-ECE4590E18A1}"/>
              </a:ext>
            </a:extLst>
          </p:cNvPr>
          <p:cNvSpPr txBox="1"/>
          <p:nvPr/>
        </p:nvSpPr>
        <p:spPr>
          <a:xfrm>
            <a:off x="8039083" y="4174236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185" name="四角形: 角を丸くする 177">
            <a:extLst>
              <a:ext uri="{FF2B5EF4-FFF2-40B4-BE49-F238E27FC236}">
                <a16:creationId xmlns:a16="http://schemas.microsoft.com/office/drawing/2014/main" id="{1785DDCB-D836-4354-8AFA-BEB7FBF69C65}"/>
              </a:ext>
            </a:extLst>
          </p:cNvPr>
          <p:cNvSpPr/>
          <p:nvPr/>
        </p:nvSpPr>
        <p:spPr>
          <a:xfrm>
            <a:off x="8279085" y="5079926"/>
            <a:ext cx="919311" cy="392423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質疑応答を通して、新たな課題を見いだせる、討論できる。</a:t>
            </a:r>
            <a:endParaRPr kumimoji="1" lang="en-US" altLang="ja-JP" sz="800" dirty="0"/>
          </a:p>
        </p:txBody>
      </p:sp>
      <p:cxnSp>
        <p:nvCxnSpPr>
          <p:cNvPr id="195" name="コネクタ: カギ線 178">
            <a:extLst>
              <a:ext uri="{FF2B5EF4-FFF2-40B4-BE49-F238E27FC236}">
                <a16:creationId xmlns:a16="http://schemas.microsoft.com/office/drawing/2014/main" id="{212A884B-23E1-4682-BE20-6852FFC1FA09}"/>
              </a:ext>
            </a:extLst>
          </p:cNvPr>
          <p:cNvCxnSpPr>
            <a:cxnSpLocks/>
            <a:stCxn id="185" idx="1"/>
            <a:endCxn id="177" idx="0"/>
          </p:cNvCxnSpPr>
          <p:nvPr/>
        </p:nvCxnSpPr>
        <p:spPr>
          <a:xfrm rot="10800000" flipV="1">
            <a:off x="7465221" y="5276138"/>
            <a:ext cx="813864" cy="314748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8" name="コネクタ: カギ線 181">
            <a:extLst>
              <a:ext uri="{FF2B5EF4-FFF2-40B4-BE49-F238E27FC236}">
                <a16:creationId xmlns:a16="http://schemas.microsoft.com/office/drawing/2014/main" id="{083089BC-ED71-4C85-9BE1-377BE7D96052}"/>
              </a:ext>
            </a:extLst>
          </p:cNvPr>
          <p:cNvCxnSpPr>
            <a:cxnSpLocks/>
            <a:stCxn id="185" idx="3"/>
            <a:endCxn id="180" idx="0"/>
          </p:cNvCxnSpPr>
          <p:nvPr/>
        </p:nvCxnSpPr>
        <p:spPr>
          <a:xfrm>
            <a:off x="9198396" y="5276138"/>
            <a:ext cx="195910" cy="309007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1" name="テキスト ボックス 200">
            <a:extLst>
              <a:ext uri="{FF2B5EF4-FFF2-40B4-BE49-F238E27FC236}">
                <a16:creationId xmlns:a16="http://schemas.microsoft.com/office/drawing/2014/main" id="{5E2FD0EE-B0A5-4E34-8D68-ECE4590E18A1}"/>
              </a:ext>
            </a:extLst>
          </p:cNvPr>
          <p:cNvSpPr txBox="1"/>
          <p:nvPr/>
        </p:nvSpPr>
        <p:spPr>
          <a:xfrm>
            <a:off x="9317518" y="5104966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202" name="テキスト ボックス 201">
            <a:extLst>
              <a:ext uri="{FF2B5EF4-FFF2-40B4-BE49-F238E27FC236}">
                <a16:creationId xmlns:a16="http://schemas.microsoft.com/office/drawing/2014/main" id="{447A51B7-2ED2-4080-9547-DE78A9855042}"/>
              </a:ext>
            </a:extLst>
          </p:cNvPr>
          <p:cNvSpPr txBox="1"/>
          <p:nvPr/>
        </p:nvSpPr>
        <p:spPr>
          <a:xfrm>
            <a:off x="8046031" y="5099848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8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E82913-FF43-4EAC-82B8-4A3B7874844E}"/>
              </a:ext>
            </a:extLst>
          </p:cNvPr>
          <p:cNvSpPr txBox="1"/>
          <p:nvPr/>
        </p:nvSpPr>
        <p:spPr>
          <a:xfrm>
            <a:off x="0" y="0"/>
            <a:ext cx="2698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 smtClean="0"/>
              <a:t>課題</a:t>
            </a:r>
            <a:r>
              <a:rPr kumimoji="1" lang="ja-JP" altLang="en-US" sz="1400" dirty="0"/>
              <a:t>研究　</a:t>
            </a:r>
            <a:r>
              <a:rPr kumimoji="1" lang="ja-JP" altLang="en-US" sz="1400" dirty="0" smtClean="0"/>
              <a:t>発表評価（数学版）</a:t>
            </a:r>
            <a:endParaRPr kumimoji="1" lang="ja-JP" altLang="en-US" sz="14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0795661-55F3-46C1-9238-92CFFB438EA6}"/>
              </a:ext>
            </a:extLst>
          </p:cNvPr>
          <p:cNvSpPr txBox="1"/>
          <p:nvPr/>
        </p:nvSpPr>
        <p:spPr>
          <a:xfrm>
            <a:off x="1368631" y="1972703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20B60BB-E80C-47DC-995E-90BAC04ADE97}"/>
              </a:ext>
            </a:extLst>
          </p:cNvPr>
          <p:cNvSpPr txBox="1"/>
          <p:nvPr/>
        </p:nvSpPr>
        <p:spPr>
          <a:xfrm>
            <a:off x="327015" y="1972703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CE0D27FB-FA61-4C9F-99F3-A74BF118B195}"/>
              </a:ext>
            </a:extLst>
          </p:cNvPr>
          <p:cNvSpPr/>
          <p:nvPr/>
        </p:nvSpPr>
        <p:spPr>
          <a:xfrm>
            <a:off x="232010" y="3685730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骨子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2</a:t>
            </a:r>
            <a:endParaRPr kumimoji="1" lang="ja-JP" altLang="en-US" sz="800" dirty="0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8D303C1C-7523-4C95-8285-59B2E6E90737}"/>
              </a:ext>
            </a:extLst>
          </p:cNvPr>
          <p:cNvSpPr/>
          <p:nvPr/>
        </p:nvSpPr>
        <p:spPr>
          <a:xfrm>
            <a:off x="546103" y="1907677"/>
            <a:ext cx="780450" cy="378324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先行</a:t>
            </a:r>
            <a:r>
              <a:rPr kumimoji="1" lang="ja-JP" altLang="en-US" sz="800" dirty="0" smtClean="0"/>
              <a:t>研究の</a:t>
            </a:r>
            <a:r>
              <a:rPr kumimoji="1" lang="ja-JP" altLang="en-US" sz="800" dirty="0"/>
              <a:t>調査が</a:t>
            </a:r>
            <a:r>
              <a:rPr kumimoji="1" lang="ja-JP" altLang="en-US" sz="800" dirty="0" smtClean="0"/>
              <a:t>十分</a:t>
            </a:r>
            <a:r>
              <a:rPr kumimoji="1" lang="en-US" altLang="ja-JP" sz="800" baseline="30000" dirty="0"/>
              <a:t>1</a:t>
            </a:r>
            <a:r>
              <a:rPr kumimoji="1" lang="ja-JP" altLang="en-US" sz="800" dirty="0" smtClean="0"/>
              <a:t>で</a:t>
            </a:r>
            <a:r>
              <a:rPr kumimoji="1" lang="ja-JP" altLang="en-US" sz="800" dirty="0"/>
              <a:t>ある</a:t>
            </a: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F160FFD4-7C2E-40BB-BBBC-6D779F70A4BA}"/>
              </a:ext>
            </a:extLst>
          </p:cNvPr>
          <p:cNvSpPr/>
          <p:nvPr/>
        </p:nvSpPr>
        <p:spPr>
          <a:xfrm>
            <a:off x="1127760" y="2338984"/>
            <a:ext cx="991697" cy="474817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先行研究を踏まえ，適切な</a:t>
            </a:r>
            <a:r>
              <a:rPr kumimoji="1" lang="ja-JP" altLang="en-US" sz="800" dirty="0" smtClean="0"/>
              <a:t>課題</a:t>
            </a:r>
            <a:r>
              <a:rPr kumimoji="1" lang="en-US" altLang="ja-JP" sz="800" baseline="30000" dirty="0"/>
              <a:t>2</a:t>
            </a:r>
            <a:r>
              <a:rPr kumimoji="1" lang="ja-JP" altLang="en-US" sz="800" dirty="0" smtClean="0"/>
              <a:t>を</a:t>
            </a:r>
            <a:r>
              <a:rPr kumimoji="1" lang="ja-JP" altLang="en-US" sz="800" dirty="0"/>
              <a:t>設定することができている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5F02E5C5-6DAF-4C52-8B3F-4D36C40C32D0}"/>
              </a:ext>
            </a:extLst>
          </p:cNvPr>
          <p:cNvSpPr/>
          <p:nvPr/>
        </p:nvSpPr>
        <p:spPr>
          <a:xfrm>
            <a:off x="2305590" y="2688362"/>
            <a:ext cx="813650" cy="594584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課題設定にとどまらず，検証</a:t>
            </a:r>
            <a:r>
              <a:rPr kumimoji="1" lang="ja-JP" altLang="en-US" sz="800" dirty="0"/>
              <a:t>可能な</a:t>
            </a:r>
            <a:r>
              <a:rPr kumimoji="1" lang="ja-JP" altLang="en-US" sz="800" dirty="0" smtClean="0"/>
              <a:t>仮説</a:t>
            </a:r>
            <a:r>
              <a:rPr kumimoji="1" lang="en-US" altLang="ja-JP" sz="800" baseline="30000" dirty="0" smtClean="0"/>
              <a:t>3</a:t>
            </a:r>
            <a:r>
              <a:rPr kumimoji="1" lang="ja-JP" altLang="en-US" sz="800" dirty="0" smtClean="0"/>
              <a:t>が</a:t>
            </a:r>
            <a:r>
              <a:rPr kumimoji="1" lang="ja-JP" altLang="en-US" sz="800" dirty="0"/>
              <a:t>立てられている。</a:t>
            </a:r>
            <a:endParaRPr kumimoji="1" lang="en-US" altLang="ja-JP" sz="800" dirty="0"/>
          </a:p>
        </p:txBody>
      </p:sp>
      <p:cxnSp>
        <p:nvCxnSpPr>
          <p:cNvPr id="6" name="コネクタ: カギ線 5">
            <a:extLst>
              <a:ext uri="{FF2B5EF4-FFF2-40B4-BE49-F238E27FC236}">
                <a16:creationId xmlns:a16="http://schemas.microsoft.com/office/drawing/2014/main" id="{97B0DAB1-D105-48FE-8BBC-0E9D4027FBB9}"/>
              </a:ext>
            </a:extLst>
          </p:cNvPr>
          <p:cNvCxnSpPr>
            <a:cxnSpLocks/>
            <a:stCxn id="3" idx="1"/>
            <a:endCxn id="13" idx="1"/>
          </p:cNvCxnSpPr>
          <p:nvPr/>
        </p:nvCxnSpPr>
        <p:spPr>
          <a:xfrm rot="10800000" flipV="1">
            <a:off x="320813" y="2096839"/>
            <a:ext cx="225290" cy="1631068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コネクタ: カギ線 24">
            <a:extLst>
              <a:ext uri="{FF2B5EF4-FFF2-40B4-BE49-F238E27FC236}">
                <a16:creationId xmlns:a16="http://schemas.microsoft.com/office/drawing/2014/main" id="{DCB43E6B-53D7-45A5-A991-3DBFFC8481CA}"/>
              </a:ext>
            </a:extLst>
          </p:cNvPr>
          <p:cNvCxnSpPr>
            <a:cxnSpLocks/>
            <a:stCxn id="3" idx="3"/>
            <a:endCxn id="20" idx="0"/>
          </p:cNvCxnSpPr>
          <p:nvPr/>
        </p:nvCxnSpPr>
        <p:spPr>
          <a:xfrm>
            <a:off x="1326553" y="2096839"/>
            <a:ext cx="297056" cy="242145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楕円 28">
            <a:extLst>
              <a:ext uri="{FF2B5EF4-FFF2-40B4-BE49-F238E27FC236}">
                <a16:creationId xmlns:a16="http://schemas.microsoft.com/office/drawing/2014/main" id="{881DDEBF-65EC-497F-81DF-0028BC4FC4B2}"/>
              </a:ext>
            </a:extLst>
          </p:cNvPr>
          <p:cNvSpPr/>
          <p:nvPr/>
        </p:nvSpPr>
        <p:spPr>
          <a:xfrm>
            <a:off x="1548876" y="3685730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骨子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3</a:t>
            </a:r>
            <a:endParaRPr kumimoji="1" lang="ja-JP" altLang="en-US" sz="800" dirty="0"/>
          </a:p>
        </p:txBody>
      </p:sp>
      <p:cxnSp>
        <p:nvCxnSpPr>
          <p:cNvPr id="30" name="コネクタ: カギ線 29">
            <a:extLst>
              <a:ext uri="{FF2B5EF4-FFF2-40B4-BE49-F238E27FC236}">
                <a16:creationId xmlns:a16="http://schemas.microsoft.com/office/drawing/2014/main" id="{040D5868-CC58-4079-8526-B4846C9839DA}"/>
              </a:ext>
            </a:extLst>
          </p:cNvPr>
          <p:cNvCxnSpPr>
            <a:cxnSpLocks/>
            <a:stCxn id="20" idx="1"/>
            <a:endCxn id="13" idx="0"/>
          </p:cNvCxnSpPr>
          <p:nvPr/>
        </p:nvCxnSpPr>
        <p:spPr>
          <a:xfrm rot="10800000" flipV="1">
            <a:off x="535202" y="2576392"/>
            <a:ext cx="592559" cy="1109337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EA6978D-D39F-4F62-A72B-AC58D39D1489}"/>
              </a:ext>
            </a:extLst>
          </p:cNvPr>
          <p:cNvSpPr txBox="1"/>
          <p:nvPr/>
        </p:nvSpPr>
        <p:spPr>
          <a:xfrm>
            <a:off x="887073" y="2426657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37" name="コネクタ: カギ線 36">
            <a:extLst>
              <a:ext uri="{FF2B5EF4-FFF2-40B4-BE49-F238E27FC236}">
                <a16:creationId xmlns:a16="http://schemas.microsoft.com/office/drawing/2014/main" id="{70DC3CB8-4C2A-4A6C-951F-06F8F27D6B2A}"/>
              </a:ext>
            </a:extLst>
          </p:cNvPr>
          <p:cNvCxnSpPr>
            <a:cxnSpLocks/>
            <a:stCxn id="20" idx="3"/>
            <a:endCxn id="21" idx="0"/>
          </p:cNvCxnSpPr>
          <p:nvPr/>
        </p:nvCxnSpPr>
        <p:spPr>
          <a:xfrm>
            <a:off x="2119457" y="2576393"/>
            <a:ext cx="592958" cy="111969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楕円 41">
            <a:extLst>
              <a:ext uri="{FF2B5EF4-FFF2-40B4-BE49-F238E27FC236}">
                <a16:creationId xmlns:a16="http://schemas.microsoft.com/office/drawing/2014/main" id="{DBE3E69E-5B0F-4FD5-999F-32CE7152FA41}"/>
              </a:ext>
            </a:extLst>
          </p:cNvPr>
          <p:cNvSpPr/>
          <p:nvPr/>
        </p:nvSpPr>
        <p:spPr>
          <a:xfrm>
            <a:off x="2865742" y="3685730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骨子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4</a:t>
            </a:r>
            <a:endParaRPr kumimoji="1" lang="ja-JP" altLang="en-US" sz="800" dirty="0"/>
          </a:p>
        </p:txBody>
      </p:sp>
      <p:cxnSp>
        <p:nvCxnSpPr>
          <p:cNvPr id="43" name="コネクタ: カギ線 42">
            <a:extLst>
              <a:ext uri="{FF2B5EF4-FFF2-40B4-BE49-F238E27FC236}">
                <a16:creationId xmlns:a16="http://schemas.microsoft.com/office/drawing/2014/main" id="{812D08BF-28D9-401B-8286-34B64FCC6AC2}"/>
              </a:ext>
            </a:extLst>
          </p:cNvPr>
          <p:cNvCxnSpPr>
            <a:cxnSpLocks/>
            <a:stCxn id="21" idx="1"/>
            <a:endCxn id="29" idx="0"/>
          </p:cNvCxnSpPr>
          <p:nvPr/>
        </p:nvCxnSpPr>
        <p:spPr>
          <a:xfrm rot="10800000" flipV="1">
            <a:off x="1852068" y="2985654"/>
            <a:ext cx="453523" cy="700076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78766B2-A025-439C-904D-5A2306CAE5C8}"/>
              </a:ext>
            </a:extLst>
          </p:cNvPr>
          <p:cNvSpPr txBox="1"/>
          <p:nvPr/>
        </p:nvSpPr>
        <p:spPr>
          <a:xfrm>
            <a:off x="2078136" y="2825993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5F0A876-F509-4393-800B-2C2ECDA58CD1}"/>
              </a:ext>
            </a:extLst>
          </p:cNvPr>
          <p:cNvSpPr txBox="1"/>
          <p:nvPr/>
        </p:nvSpPr>
        <p:spPr>
          <a:xfrm>
            <a:off x="2151409" y="2426307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09C57F8D-F4E3-4B0B-9A55-B017D8A1146D}"/>
              </a:ext>
            </a:extLst>
          </p:cNvPr>
          <p:cNvSpPr txBox="1"/>
          <p:nvPr/>
        </p:nvSpPr>
        <p:spPr>
          <a:xfrm>
            <a:off x="3232100" y="2843123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cxnSp>
        <p:nvCxnSpPr>
          <p:cNvPr id="51" name="コネクタ: カギ線 50">
            <a:extLst>
              <a:ext uri="{FF2B5EF4-FFF2-40B4-BE49-F238E27FC236}">
                <a16:creationId xmlns:a16="http://schemas.microsoft.com/office/drawing/2014/main" id="{682E0917-B38E-47ED-9A65-00B4962DD5E8}"/>
              </a:ext>
            </a:extLst>
          </p:cNvPr>
          <p:cNvCxnSpPr>
            <a:cxnSpLocks/>
            <a:stCxn id="21" idx="3"/>
            <a:endCxn id="55" idx="0"/>
          </p:cNvCxnSpPr>
          <p:nvPr/>
        </p:nvCxnSpPr>
        <p:spPr>
          <a:xfrm>
            <a:off x="3119240" y="2985654"/>
            <a:ext cx="649401" cy="78563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四角形: 角を丸くする 54">
            <a:extLst>
              <a:ext uri="{FF2B5EF4-FFF2-40B4-BE49-F238E27FC236}">
                <a16:creationId xmlns:a16="http://schemas.microsoft.com/office/drawing/2014/main" id="{33F9AE9A-8351-46E1-9B6C-8EEDA6B2A518}"/>
              </a:ext>
            </a:extLst>
          </p:cNvPr>
          <p:cNvSpPr/>
          <p:nvPr/>
        </p:nvSpPr>
        <p:spPr>
          <a:xfrm>
            <a:off x="3390250" y="3064217"/>
            <a:ext cx="756781" cy="621514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仮説について，先行</a:t>
            </a:r>
            <a:r>
              <a:rPr kumimoji="1" lang="ja-JP" altLang="en-US" sz="800" dirty="0"/>
              <a:t>研究</a:t>
            </a:r>
            <a:r>
              <a:rPr kumimoji="1" lang="ja-JP" altLang="en-US" sz="800" dirty="0" smtClean="0"/>
              <a:t>との違い</a:t>
            </a:r>
            <a:r>
              <a:rPr kumimoji="1" lang="ja-JP" altLang="en-US" sz="800" dirty="0"/>
              <a:t>が</a:t>
            </a:r>
            <a:r>
              <a:rPr kumimoji="1" lang="ja-JP" altLang="en-US" sz="800" dirty="0" smtClean="0"/>
              <a:t>明確に語られている。</a:t>
            </a:r>
            <a:endParaRPr kumimoji="1" lang="en-US" altLang="ja-JP" sz="800" dirty="0"/>
          </a:p>
        </p:txBody>
      </p:sp>
      <p:cxnSp>
        <p:nvCxnSpPr>
          <p:cNvPr id="59" name="コネクタ: カギ線 58">
            <a:extLst>
              <a:ext uri="{FF2B5EF4-FFF2-40B4-BE49-F238E27FC236}">
                <a16:creationId xmlns:a16="http://schemas.microsoft.com/office/drawing/2014/main" id="{A89AC21B-1768-4066-A2AA-4AAC90CEA57F}"/>
              </a:ext>
            </a:extLst>
          </p:cNvPr>
          <p:cNvCxnSpPr>
            <a:cxnSpLocks/>
            <a:stCxn id="55" idx="1"/>
            <a:endCxn id="42" idx="0"/>
          </p:cNvCxnSpPr>
          <p:nvPr/>
        </p:nvCxnSpPr>
        <p:spPr>
          <a:xfrm rot="10800000" flipV="1">
            <a:off x="3168934" y="3374974"/>
            <a:ext cx="221317" cy="310756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楕円 61">
            <a:extLst>
              <a:ext uri="{FF2B5EF4-FFF2-40B4-BE49-F238E27FC236}">
                <a16:creationId xmlns:a16="http://schemas.microsoft.com/office/drawing/2014/main" id="{94F01A2D-C55C-420B-9084-C3F2BC58223E}"/>
              </a:ext>
            </a:extLst>
          </p:cNvPr>
          <p:cNvSpPr/>
          <p:nvPr/>
        </p:nvSpPr>
        <p:spPr>
          <a:xfrm>
            <a:off x="4182609" y="3685730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骨子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5</a:t>
            </a:r>
            <a:endParaRPr kumimoji="1" lang="ja-JP" altLang="en-US" sz="800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2891136D-CD0B-4657-A8CF-6268331051F2}"/>
              </a:ext>
            </a:extLst>
          </p:cNvPr>
          <p:cNvSpPr txBox="1"/>
          <p:nvPr/>
        </p:nvSpPr>
        <p:spPr>
          <a:xfrm>
            <a:off x="4208894" y="3213696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cxnSp>
        <p:nvCxnSpPr>
          <p:cNvPr id="64" name="コネクタ: カギ線 63">
            <a:extLst>
              <a:ext uri="{FF2B5EF4-FFF2-40B4-BE49-F238E27FC236}">
                <a16:creationId xmlns:a16="http://schemas.microsoft.com/office/drawing/2014/main" id="{C5274DD4-1F0B-45CD-82A8-E43EC3E74B20}"/>
              </a:ext>
            </a:extLst>
          </p:cNvPr>
          <p:cNvCxnSpPr>
            <a:cxnSpLocks/>
            <a:stCxn id="55" idx="3"/>
            <a:endCxn id="62" idx="0"/>
          </p:cNvCxnSpPr>
          <p:nvPr/>
        </p:nvCxnSpPr>
        <p:spPr>
          <a:xfrm>
            <a:off x="4147031" y="3374974"/>
            <a:ext cx="338769" cy="310756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D6A2E1E3-469F-4B54-8959-A2402013CD6D}"/>
              </a:ext>
            </a:extLst>
          </p:cNvPr>
          <p:cNvSpPr txBox="1"/>
          <p:nvPr/>
        </p:nvSpPr>
        <p:spPr>
          <a:xfrm>
            <a:off x="3132679" y="3213695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59ED691A-D559-4E5D-9C51-87877BFFDE27}"/>
              </a:ext>
            </a:extLst>
          </p:cNvPr>
          <p:cNvSpPr txBox="1"/>
          <p:nvPr/>
        </p:nvSpPr>
        <p:spPr>
          <a:xfrm>
            <a:off x="6173504" y="505551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734DB959-2241-4A8F-AE9A-F869257B331C}"/>
              </a:ext>
            </a:extLst>
          </p:cNvPr>
          <p:cNvSpPr txBox="1"/>
          <p:nvPr/>
        </p:nvSpPr>
        <p:spPr>
          <a:xfrm>
            <a:off x="5344759" y="505551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0" name="楕円 69">
            <a:extLst>
              <a:ext uri="{FF2B5EF4-FFF2-40B4-BE49-F238E27FC236}">
                <a16:creationId xmlns:a16="http://schemas.microsoft.com/office/drawing/2014/main" id="{DC650205-A6A0-4970-A00D-439F3C8572EC}"/>
              </a:ext>
            </a:extLst>
          </p:cNvPr>
          <p:cNvSpPr/>
          <p:nvPr/>
        </p:nvSpPr>
        <p:spPr>
          <a:xfrm>
            <a:off x="5278663" y="2296806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結果考察</a:t>
            </a:r>
            <a:r>
              <a:rPr kumimoji="1" lang="en-US" altLang="ja-JP" sz="800" dirty="0"/>
              <a:t>Grade 2</a:t>
            </a:r>
            <a:endParaRPr kumimoji="1" lang="ja-JP" altLang="en-US" sz="800" dirty="0"/>
          </a:p>
        </p:txBody>
      </p:sp>
      <p:sp>
        <p:nvSpPr>
          <p:cNvPr id="71" name="四角形: 角を丸くする 70">
            <a:extLst>
              <a:ext uri="{FF2B5EF4-FFF2-40B4-BE49-F238E27FC236}">
                <a16:creationId xmlns:a16="http://schemas.microsoft.com/office/drawing/2014/main" id="{54B1120F-D7C0-4A37-A96D-710CB1909038}"/>
              </a:ext>
            </a:extLst>
          </p:cNvPr>
          <p:cNvSpPr/>
          <p:nvPr/>
        </p:nvSpPr>
        <p:spPr>
          <a:xfrm>
            <a:off x="5566375" y="422083"/>
            <a:ext cx="598251" cy="467535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証</a:t>
            </a:r>
            <a:r>
              <a:rPr kumimoji="1" lang="ja-JP" altLang="en-US" sz="800" dirty="0" smtClean="0"/>
              <a:t>明に</a:t>
            </a:r>
            <a:r>
              <a:rPr kumimoji="1" lang="ja-JP" altLang="en-US" sz="800" dirty="0"/>
              <a:t>不明瞭</a:t>
            </a:r>
            <a:r>
              <a:rPr kumimoji="1" lang="ja-JP" altLang="en-US" sz="800" dirty="0" smtClean="0"/>
              <a:t>な</a:t>
            </a:r>
            <a:r>
              <a:rPr kumimoji="1" lang="ja-JP" altLang="en-US" sz="800" dirty="0"/>
              <a:t>点</a:t>
            </a:r>
            <a:r>
              <a:rPr kumimoji="1" lang="ja-JP" altLang="en-US" sz="800" dirty="0" smtClean="0"/>
              <a:t>が多く含まれている</a:t>
            </a:r>
            <a:endParaRPr kumimoji="1" lang="ja-JP" altLang="en-US" sz="800" dirty="0"/>
          </a:p>
        </p:txBody>
      </p:sp>
      <p:sp>
        <p:nvSpPr>
          <p:cNvPr id="72" name="四角形: 角を丸くする 71">
            <a:extLst>
              <a:ext uri="{FF2B5EF4-FFF2-40B4-BE49-F238E27FC236}">
                <a16:creationId xmlns:a16="http://schemas.microsoft.com/office/drawing/2014/main" id="{9B9BDDA9-FADE-4B9D-BE8A-5DE5FBEA635D}"/>
              </a:ext>
            </a:extLst>
          </p:cNvPr>
          <p:cNvSpPr/>
          <p:nvPr/>
        </p:nvSpPr>
        <p:spPr>
          <a:xfrm>
            <a:off x="6261407" y="868300"/>
            <a:ext cx="775107" cy="412609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証明がおおむね論理的になされている</a:t>
            </a:r>
            <a:endParaRPr kumimoji="1" lang="ja-JP" altLang="en-US" sz="800" dirty="0"/>
          </a:p>
        </p:txBody>
      </p:sp>
      <p:sp>
        <p:nvSpPr>
          <p:cNvPr id="73" name="四角形: 角を丸くする 72">
            <a:extLst>
              <a:ext uri="{FF2B5EF4-FFF2-40B4-BE49-F238E27FC236}">
                <a16:creationId xmlns:a16="http://schemas.microsoft.com/office/drawing/2014/main" id="{B6F8A2CE-ED9F-4252-B11E-AE4397C91798}"/>
              </a:ext>
            </a:extLst>
          </p:cNvPr>
          <p:cNvSpPr/>
          <p:nvPr/>
        </p:nvSpPr>
        <p:spPr>
          <a:xfrm>
            <a:off x="7073099" y="1359122"/>
            <a:ext cx="935034" cy="310200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証明が論理的に無駄なくなされている。</a:t>
            </a:r>
            <a:endParaRPr kumimoji="1" lang="ja-JP" altLang="en-US" sz="800" dirty="0"/>
          </a:p>
        </p:txBody>
      </p:sp>
      <p:cxnSp>
        <p:nvCxnSpPr>
          <p:cNvPr id="74" name="コネクタ: カギ線 73">
            <a:extLst>
              <a:ext uri="{FF2B5EF4-FFF2-40B4-BE49-F238E27FC236}">
                <a16:creationId xmlns:a16="http://schemas.microsoft.com/office/drawing/2014/main" id="{33361805-E22D-4205-BC6A-10175A012FB0}"/>
              </a:ext>
            </a:extLst>
          </p:cNvPr>
          <p:cNvCxnSpPr>
            <a:cxnSpLocks/>
            <a:stCxn id="71" idx="1"/>
            <a:endCxn id="70" idx="0"/>
          </p:cNvCxnSpPr>
          <p:nvPr/>
        </p:nvCxnSpPr>
        <p:spPr>
          <a:xfrm rot="10800000" flipH="1" flipV="1">
            <a:off x="5566374" y="655850"/>
            <a:ext cx="15479" cy="1640955"/>
          </a:xfrm>
          <a:prstGeom prst="bentConnector4">
            <a:avLst>
              <a:gd name="adj1" fmla="val -1476840"/>
              <a:gd name="adj2" fmla="val 57123"/>
            </a:avLst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コネクタ: カギ線 74">
            <a:extLst>
              <a:ext uri="{FF2B5EF4-FFF2-40B4-BE49-F238E27FC236}">
                <a16:creationId xmlns:a16="http://schemas.microsoft.com/office/drawing/2014/main" id="{4A2791D6-4AE9-4640-9032-0A0A93EBE2BD}"/>
              </a:ext>
            </a:extLst>
          </p:cNvPr>
          <p:cNvCxnSpPr>
            <a:cxnSpLocks/>
            <a:stCxn id="71" idx="3"/>
            <a:endCxn id="72" idx="0"/>
          </p:cNvCxnSpPr>
          <p:nvPr/>
        </p:nvCxnSpPr>
        <p:spPr>
          <a:xfrm>
            <a:off x="6164626" y="655851"/>
            <a:ext cx="484335" cy="212449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楕円 75">
            <a:extLst>
              <a:ext uri="{FF2B5EF4-FFF2-40B4-BE49-F238E27FC236}">
                <a16:creationId xmlns:a16="http://schemas.microsoft.com/office/drawing/2014/main" id="{E04CDE10-3D91-4210-AA9D-BC2506571FD8}"/>
              </a:ext>
            </a:extLst>
          </p:cNvPr>
          <p:cNvSpPr/>
          <p:nvPr/>
        </p:nvSpPr>
        <p:spPr>
          <a:xfrm>
            <a:off x="6673606" y="2290241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結果考察</a:t>
            </a:r>
            <a:r>
              <a:rPr kumimoji="1" lang="en-US" altLang="ja-JP" sz="800" dirty="0"/>
              <a:t>Grade 3</a:t>
            </a:r>
            <a:endParaRPr kumimoji="1" lang="ja-JP" altLang="en-US" sz="800" dirty="0"/>
          </a:p>
        </p:txBody>
      </p:sp>
      <p:cxnSp>
        <p:nvCxnSpPr>
          <p:cNvPr id="77" name="コネクタ: カギ線 76">
            <a:extLst>
              <a:ext uri="{FF2B5EF4-FFF2-40B4-BE49-F238E27FC236}">
                <a16:creationId xmlns:a16="http://schemas.microsoft.com/office/drawing/2014/main" id="{2C89E144-B3EC-473B-93A1-3BFB88EA118F}"/>
              </a:ext>
            </a:extLst>
          </p:cNvPr>
          <p:cNvCxnSpPr>
            <a:cxnSpLocks/>
            <a:stCxn id="72" idx="1"/>
            <a:endCxn id="70" idx="0"/>
          </p:cNvCxnSpPr>
          <p:nvPr/>
        </p:nvCxnSpPr>
        <p:spPr>
          <a:xfrm rot="10800000" flipV="1">
            <a:off x="5581855" y="1074604"/>
            <a:ext cx="679553" cy="1222201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5CEA165B-6BE9-47EA-909A-71C653EF1E28}"/>
              </a:ext>
            </a:extLst>
          </p:cNvPr>
          <p:cNvSpPr txBox="1"/>
          <p:nvPr/>
        </p:nvSpPr>
        <p:spPr>
          <a:xfrm>
            <a:off x="6040266" y="920963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79" name="コネクタ: カギ線 78">
            <a:extLst>
              <a:ext uri="{FF2B5EF4-FFF2-40B4-BE49-F238E27FC236}">
                <a16:creationId xmlns:a16="http://schemas.microsoft.com/office/drawing/2014/main" id="{B64C1CFD-0F31-4865-A306-B1C1C2F010C4}"/>
              </a:ext>
            </a:extLst>
          </p:cNvPr>
          <p:cNvCxnSpPr>
            <a:cxnSpLocks/>
            <a:stCxn id="72" idx="3"/>
            <a:endCxn id="73" idx="0"/>
          </p:cNvCxnSpPr>
          <p:nvPr/>
        </p:nvCxnSpPr>
        <p:spPr>
          <a:xfrm>
            <a:off x="7036514" y="1074605"/>
            <a:ext cx="504102" cy="284517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楕円 79">
            <a:extLst>
              <a:ext uri="{FF2B5EF4-FFF2-40B4-BE49-F238E27FC236}">
                <a16:creationId xmlns:a16="http://schemas.microsoft.com/office/drawing/2014/main" id="{9B41781A-EF46-4893-9078-36FBB8C3FC41}"/>
              </a:ext>
            </a:extLst>
          </p:cNvPr>
          <p:cNvSpPr/>
          <p:nvPr/>
        </p:nvSpPr>
        <p:spPr>
          <a:xfrm>
            <a:off x="9091115" y="2290241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結果考察</a:t>
            </a:r>
            <a:r>
              <a:rPr kumimoji="1" lang="en-US" altLang="ja-JP" sz="800" dirty="0" smtClean="0"/>
              <a:t>Grade </a:t>
            </a:r>
            <a:r>
              <a:rPr kumimoji="1" lang="en-US" altLang="ja-JP" sz="800" dirty="0"/>
              <a:t>5</a:t>
            </a:r>
            <a:endParaRPr kumimoji="1" lang="ja-JP" altLang="en-US" sz="800" dirty="0"/>
          </a:p>
        </p:txBody>
      </p:sp>
      <p:cxnSp>
        <p:nvCxnSpPr>
          <p:cNvPr id="81" name="コネクタ: カギ線 80">
            <a:extLst>
              <a:ext uri="{FF2B5EF4-FFF2-40B4-BE49-F238E27FC236}">
                <a16:creationId xmlns:a16="http://schemas.microsoft.com/office/drawing/2014/main" id="{36E1B9D3-922F-43E6-B6DC-43C62EEEE8E1}"/>
              </a:ext>
            </a:extLst>
          </p:cNvPr>
          <p:cNvCxnSpPr>
            <a:cxnSpLocks/>
            <a:stCxn id="73" idx="1"/>
            <a:endCxn id="76" idx="0"/>
          </p:cNvCxnSpPr>
          <p:nvPr/>
        </p:nvCxnSpPr>
        <p:spPr>
          <a:xfrm rot="10800000" flipV="1">
            <a:off x="6976797" y="1514221"/>
            <a:ext cx="96302" cy="776019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3B42A3C7-34EC-4073-98CF-4C50A657B7DE}"/>
              </a:ext>
            </a:extLst>
          </p:cNvPr>
          <p:cNvSpPr txBox="1"/>
          <p:nvPr/>
        </p:nvSpPr>
        <p:spPr>
          <a:xfrm>
            <a:off x="6866784" y="1355659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A2152958-DC43-4271-A5BB-DBBB516D764A}"/>
              </a:ext>
            </a:extLst>
          </p:cNvPr>
          <p:cNvSpPr txBox="1"/>
          <p:nvPr/>
        </p:nvSpPr>
        <p:spPr>
          <a:xfrm>
            <a:off x="7036127" y="935075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AE8DAC6C-B820-49FE-A514-A6CF1F7DD213}"/>
              </a:ext>
            </a:extLst>
          </p:cNvPr>
          <p:cNvSpPr txBox="1"/>
          <p:nvPr/>
        </p:nvSpPr>
        <p:spPr>
          <a:xfrm>
            <a:off x="8008133" y="1362205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cxnSp>
        <p:nvCxnSpPr>
          <p:cNvPr id="85" name="コネクタ: カギ線 84">
            <a:extLst>
              <a:ext uri="{FF2B5EF4-FFF2-40B4-BE49-F238E27FC236}">
                <a16:creationId xmlns:a16="http://schemas.microsoft.com/office/drawing/2014/main" id="{418989C5-E976-4091-BBCE-F84D98B400B3}"/>
              </a:ext>
            </a:extLst>
          </p:cNvPr>
          <p:cNvCxnSpPr>
            <a:cxnSpLocks/>
            <a:stCxn id="73" idx="3"/>
            <a:endCxn id="257" idx="0"/>
          </p:cNvCxnSpPr>
          <p:nvPr/>
        </p:nvCxnSpPr>
        <p:spPr>
          <a:xfrm>
            <a:off x="8008133" y="1514222"/>
            <a:ext cx="693087" cy="171295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楕円 88">
            <a:extLst>
              <a:ext uri="{FF2B5EF4-FFF2-40B4-BE49-F238E27FC236}">
                <a16:creationId xmlns:a16="http://schemas.microsoft.com/office/drawing/2014/main" id="{FE9CCC8D-EECD-4508-BDEC-9EDA91102E4A}"/>
              </a:ext>
            </a:extLst>
          </p:cNvPr>
          <p:cNvSpPr/>
          <p:nvPr/>
        </p:nvSpPr>
        <p:spPr>
          <a:xfrm>
            <a:off x="7632720" y="2295865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結果考察</a:t>
            </a:r>
            <a:r>
              <a:rPr kumimoji="1" lang="en-US" altLang="ja-JP" sz="800" dirty="0" smtClean="0"/>
              <a:t>Grade </a:t>
            </a:r>
            <a:r>
              <a:rPr kumimoji="1" lang="en-US" altLang="ja-JP" sz="800" dirty="0"/>
              <a:t>4</a:t>
            </a:r>
            <a:endParaRPr kumimoji="1" lang="ja-JP" altLang="en-US" sz="800" dirty="0"/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3C3AD867-426A-4B94-90E0-BFA0D6019824}"/>
              </a:ext>
            </a:extLst>
          </p:cNvPr>
          <p:cNvSpPr txBox="1"/>
          <p:nvPr/>
        </p:nvSpPr>
        <p:spPr>
          <a:xfrm>
            <a:off x="5231826" y="230188"/>
            <a:ext cx="4556981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900" b="1" dirty="0"/>
              <a:t>③結果・</a:t>
            </a:r>
            <a:r>
              <a:rPr kumimoji="1" lang="ja-JP" altLang="en-US" sz="900" b="1" dirty="0" smtClean="0"/>
              <a:t>考察（数学</a:t>
            </a:r>
            <a:r>
              <a:rPr kumimoji="1" lang="en-US" altLang="ja-JP" sz="900" b="1" baseline="30000" dirty="0" smtClean="0"/>
              <a:t>1</a:t>
            </a:r>
            <a:r>
              <a:rPr kumimoji="1" lang="ja-JP" altLang="en-US" sz="900" b="1" dirty="0" smtClean="0"/>
              <a:t>）</a:t>
            </a:r>
            <a:r>
              <a:rPr kumimoji="1" lang="ja-JP" altLang="en-US" sz="900" b="1" dirty="0"/>
              <a:t>　</a:t>
            </a:r>
            <a:r>
              <a:rPr kumimoji="1" lang="en-US" altLang="ja-JP" sz="900" b="1" dirty="0" smtClean="0"/>
              <a:t>(What)</a:t>
            </a:r>
            <a:r>
              <a:rPr kumimoji="1" lang="ja-JP" altLang="en-US" sz="900" b="1" dirty="0"/>
              <a:t>　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AE76A9A1-EC55-44EC-BC1B-BF210203BF38}"/>
              </a:ext>
            </a:extLst>
          </p:cNvPr>
          <p:cNvSpPr txBox="1"/>
          <p:nvPr/>
        </p:nvSpPr>
        <p:spPr>
          <a:xfrm>
            <a:off x="198473" y="1712272"/>
            <a:ext cx="430079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900" b="1" dirty="0"/>
              <a:t>①研究の骨子</a:t>
            </a:r>
            <a:r>
              <a:rPr kumimoji="1" lang="en-US" altLang="ja-JP" sz="900" b="1" dirty="0"/>
              <a:t>(Why)</a:t>
            </a:r>
            <a:r>
              <a:rPr kumimoji="1" lang="ja-JP" altLang="en-US" sz="900" b="1" dirty="0"/>
              <a:t>　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1B8EEF69-3EEB-4761-87A7-4CF8E3383A13}"/>
              </a:ext>
            </a:extLst>
          </p:cNvPr>
          <p:cNvSpPr txBox="1"/>
          <p:nvPr/>
        </p:nvSpPr>
        <p:spPr>
          <a:xfrm>
            <a:off x="1407798" y="4555129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115" name="テキスト ボックス 114">
            <a:extLst>
              <a:ext uri="{FF2B5EF4-FFF2-40B4-BE49-F238E27FC236}">
                <a16:creationId xmlns:a16="http://schemas.microsoft.com/office/drawing/2014/main" id="{2B5B3F61-CF6D-43D1-8A4D-981A3BC1328D}"/>
              </a:ext>
            </a:extLst>
          </p:cNvPr>
          <p:cNvSpPr txBox="1"/>
          <p:nvPr/>
        </p:nvSpPr>
        <p:spPr>
          <a:xfrm>
            <a:off x="346491" y="4538503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16" name="楕円 115">
            <a:extLst>
              <a:ext uri="{FF2B5EF4-FFF2-40B4-BE49-F238E27FC236}">
                <a16:creationId xmlns:a16="http://schemas.microsoft.com/office/drawing/2014/main" id="{24B2A864-4822-41BC-A4E9-98599C164285}"/>
              </a:ext>
            </a:extLst>
          </p:cNvPr>
          <p:cNvSpPr/>
          <p:nvPr/>
        </p:nvSpPr>
        <p:spPr>
          <a:xfrm>
            <a:off x="197608" y="6360513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方針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2</a:t>
            </a:r>
            <a:endParaRPr kumimoji="1" lang="ja-JP" altLang="en-US" sz="800" dirty="0"/>
          </a:p>
        </p:txBody>
      </p:sp>
      <p:sp>
        <p:nvSpPr>
          <p:cNvPr id="117" name="四角形: 角を丸くする 116">
            <a:extLst>
              <a:ext uri="{FF2B5EF4-FFF2-40B4-BE49-F238E27FC236}">
                <a16:creationId xmlns:a16="http://schemas.microsoft.com/office/drawing/2014/main" id="{69028B92-0DD6-4AA8-B751-132BA26F3A1B}"/>
              </a:ext>
            </a:extLst>
          </p:cNvPr>
          <p:cNvSpPr/>
          <p:nvPr/>
        </p:nvSpPr>
        <p:spPr>
          <a:xfrm>
            <a:off x="582205" y="4548294"/>
            <a:ext cx="698047" cy="357185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研究手法</a:t>
            </a:r>
            <a:r>
              <a:rPr kumimoji="1" lang="en-US" altLang="ja-JP" sz="800" baseline="30000" dirty="0"/>
              <a:t>1</a:t>
            </a:r>
            <a:r>
              <a:rPr kumimoji="1" lang="ja-JP" altLang="en-US" sz="800" dirty="0"/>
              <a:t>が示されている。</a:t>
            </a:r>
          </a:p>
        </p:txBody>
      </p:sp>
      <p:sp>
        <p:nvSpPr>
          <p:cNvPr id="118" name="四角形: 角を丸くする 117">
            <a:extLst>
              <a:ext uri="{FF2B5EF4-FFF2-40B4-BE49-F238E27FC236}">
                <a16:creationId xmlns:a16="http://schemas.microsoft.com/office/drawing/2014/main" id="{6AFB1FCA-8D76-4D9B-ACB3-BE2BBE31B7D3}"/>
              </a:ext>
            </a:extLst>
          </p:cNvPr>
          <p:cNvSpPr/>
          <p:nvPr/>
        </p:nvSpPr>
        <p:spPr>
          <a:xfrm>
            <a:off x="1375468" y="4946147"/>
            <a:ext cx="901450" cy="450988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rtlCol="0" anchor="ctr"/>
          <a:lstStyle/>
          <a:p>
            <a:r>
              <a:rPr kumimoji="1" lang="ja-JP" altLang="en-US" sz="800" dirty="0"/>
              <a:t>研究手法</a:t>
            </a:r>
            <a:r>
              <a:rPr kumimoji="1" lang="ja-JP" altLang="en-US" sz="800" dirty="0" smtClean="0"/>
              <a:t>が仮説の検証に対して妥当である</a:t>
            </a:r>
            <a:r>
              <a:rPr kumimoji="1" lang="en-US" altLang="ja-JP" sz="800" baseline="30000" dirty="0" smtClean="0"/>
              <a:t>2 </a:t>
            </a:r>
            <a:r>
              <a:rPr kumimoji="1" lang="ja-JP" altLang="en-US" sz="800" dirty="0" err="1"/>
              <a:t>。</a:t>
            </a:r>
            <a:endParaRPr kumimoji="1" lang="ja-JP" altLang="en-US" sz="800" dirty="0"/>
          </a:p>
        </p:txBody>
      </p:sp>
      <p:sp>
        <p:nvSpPr>
          <p:cNvPr id="119" name="四角形: 角を丸くする 118">
            <a:extLst>
              <a:ext uri="{FF2B5EF4-FFF2-40B4-BE49-F238E27FC236}">
                <a16:creationId xmlns:a16="http://schemas.microsoft.com/office/drawing/2014/main" id="{6975BEED-1C37-47F1-86AC-219C15FDE2CF}"/>
              </a:ext>
            </a:extLst>
          </p:cNvPr>
          <p:cNvSpPr/>
          <p:nvPr/>
        </p:nvSpPr>
        <p:spPr>
          <a:xfrm>
            <a:off x="2380462" y="5355569"/>
            <a:ext cx="1079160" cy="464817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優れた着眼点から研究</a:t>
            </a:r>
            <a:r>
              <a:rPr kumimoji="1" lang="ja-JP" altLang="en-US" sz="800" dirty="0"/>
              <a:t>手法が工夫されている。</a:t>
            </a:r>
          </a:p>
        </p:txBody>
      </p:sp>
      <p:cxnSp>
        <p:nvCxnSpPr>
          <p:cNvPr id="120" name="コネクタ: カギ線 119">
            <a:extLst>
              <a:ext uri="{FF2B5EF4-FFF2-40B4-BE49-F238E27FC236}">
                <a16:creationId xmlns:a16="http://schemas.microsoft.com/office/drawing/2014/main" id="{362C892F-865D-496D-B506-292C5E513F2C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9600" y="4729085"/>
            <a:ext cx="264292" cy="1631428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コネクタ: カギ線 120">
            <a:extLst>
              <a:ext uri="{FF2B5EF4-FFF2-40B4-BE49-F238E27FC236}">
                <a16:creationId xmlns:a16="http://schemas.microsoft.com/office/drawing/2014/main" id="{F4B16468-1AC9-4BAE-A978-2F34799F2CD2}"/>
              </a:ext>
            </a:extLst>
          </p:cNvPr>
          <p:cNvCxnSpPr>
            <a:cxnSpLocks/>
            <a:endCxn id="118" idx="0"/>
          </p:cNvCxnSpPr>
          <p:nvPr/>
        </p:nvCxnSpPr>
        <p:spPr>
          <a:xfrm>
            <a:off x="1280252" y="4805581"/>
            <a:ext cx="545941" cy="140566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コネクタ: カギ線 122">
            <a:extLst>
              <a:ext uri="{FF2B5EF4-FFF2-40B4-BE49-F238E27FC236}">
                <a16:creationId xmlns:a16="http://schemas.microsoft.com/office/drawing/2014/main" id="{B634D3B5-1EEE-41F5-9052-F2D34F0CAA99}"/>
              </a:ext>
            </a:extLst>
          </p:cNvPr>
          <p:cNvCxnSpPr>
            <a:cxnSpLocks/>
            <a:stCxn id="118" idx="1"/>
            <a:endCxn id="116" idx="7"/>
          </p:cNvCxnSpPr>
          <p:nvPr/>
        </p:nvCxnSpPr>
        <p:spPr>
          <a:xfrm rot="10800000" flipV="1">
            <a:off x="715188" y="5171640"/>
            <a:ext cx="660281" cy="1231049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4" name="テキスト ボックス 123">
            <a:extLst>
              <a:ext uri="{FF2B5EF4-FFF2-40B4-BE49-F238E27FC236}">
                <a16:creationId xmlns:a16="http://schemas.microsoft.com/office/drawing/2014/main" id="{756DEA03-120D-4C3E-8E31-2C74365A5FE0}"/>
              </a:ext>
            </a:extLst>
          </p:cNvPr>
          <p:cNvSpPr txBox="1"/>
          <p:nvPr/>
        </p:nvSpPr>
        <p:spPr>
          <a:xfrm>
            <a:off x="1113815" y="5036894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125" name="コネクタ: カギ線 124">
            <a:extLst>
              <a:ext uri="{FF2B5EF4-FFF2-40B4-BE49-F238E27FC236}">
                <a16:creationId xmlns:a16="http://schemas.microsoft.com/office/drawing/2014/main" id="{D911A3A0-7F76-4846-B782-0D5AA0446374}"/>
              </a:ext>
            </a:extLst>
          </p:cNvPr>
          <p:cNvCxnSpPr>
            <a:cxnSpLocks/>
            <a:stCxn id="118" idx="3"/>
            <a:endCxn id="119" idx="0"/>
          </p:cNvCxnSpPr>
          <p:nvPr/>
        </p:nvCxnSpPr>
        <p:spPr>
          <a:xfrm>
            <a:off x="2276918" y="5171641"/>
            <a:ext cx="643124" cy="183928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6" name="楕円 125">
            <a:extLst>
              <a:ext uri="{FF2B5EF4-FFF2-40B4-BE49-F238E27FC236}">
                <a16:creationId xmlns:a16="http://schemas.microsoft.com/office/drawing/2014/main" id="{4D3CFDA6-09B3-458F-B6D3-DC423DA88C8F}"/>
              </a:ext>
            </a:extLst>
          </p:cNvPr>
          <p:cNvSpPr/>
          <p:nvPr/>
        </p:nvSpPr>
        <p:spPr>
          <a:xfrm>
            <a:off x="1342352" y="6360513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方針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3</a:t>
            </a:r>
            <a:endParaRPr kumimoji="1" lang="ja-JP" altLang="en-US" sz="800" dirty="0"/>
          </a:p>
        </p:txBody>
      </p:sp>
      <p:cxnSp>
        <p:nvCxnSpPr>
          <p:cNvPr id="127" name="コネクタ: カギ線 126">
            <a:extLst>
              <a:ext uri="{FF2B5EF4-FFF2-40B4-BE49-F238E27FC236}">
                <a16:creationId xmlns:a16="http://schemas.microsoft.com/office/drawing/2014/main" id="{2F8120FB-2AE9-4069-91D8-18ACA1BB2EA4}"/>
              </a:ext>
            </a:extLst>
          </p:cNvPr>
          <p:cNvCxnSpPr>
            <a:cxnSpLocks/>
            <a:stCxn id="119" idx="1"/>
            <a:endCxn id="126" idx="0"/>
          </p:cNvCxnSpPr>
          <p:nvPr/>
        </p:nvCxnSpPr>
        <p:spPr>
          <a:xfrm rot="10800000" flipV="1">
            <a:off x="1645544" y="5587977"/>
            <a:ext cx="734919" cy="772535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8" name="テキスト ボックス 127">
            <a:extLst>
              <a:ext uri="{FF2B5EF4-FFF2-40B4-BE49-F238E27FC236}">
                <a16:creationId xmlns:a16="http://schemas.microsoft.com/office/drawing/2014/main" id="{1B93F715-2BBC-4D95-89C0-3F70B6FEF279}"/>
              </a:ext>
            </a:extLst>
          </p:cNvPr>
          <p:cNvSpPr txBox="1"/>
          <p:nvPr/>
        </p:nvSpPr>
        <p:spPr>
          <a:xfrm>
            <a:off x="2092851" y="5455656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CCB92FCD-6982-44C8-86D4-C53B94036DCC}"/>
              </a:ext>
            </a:extLst>
          </p:cNvPr>
          <p:cNvSpPr txBox="1"/>
          <p:nvPr/>
        </p:nvSpPr>
        <p:spPr>
          <a:xfrm>
            <a:off x="2300397" y="5047074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130" name="テキスト ボックス 129">
            <a:extLst>
              <a:ext uri="{FF2B5EF4-FFF2-40B4-BE49-F238E27FC236}">
                <a16:creationId xmlns:a16="http://schemas.microsoft.com/office/drawing/2014/main" id="{84A925C2-02E3-46A3-B200-D0F60CF54765}"/>
              </a:ext>
            </a:extLst>
          </p:cNvPr>
          <p:cNvSpPr txBox="1"/>
          <p:nvPr/>
        </p:nvSpPr>
        <p:spPr>
          <a:xfrm>
            <a:off x="3492874" y="5429083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cxnSp>
        <p:nvCxnSpPr>
          <p:cNvPr id="131" name="コネクタ: カギ線 130">
            <a:extLst>
              <a:ext uri="{FF2B5EF4-FFF2-40B4-BE49-F238E27FC236}">
                <a16:creationId xmlns:a16="http://schemas.microsoft.com/office/drawing/2014/main" id="{2E27956C-012E-4790-B50D-CCBDD03E4956}"/>
              </a:ext>
            </a:extLst>
          </p:cNvPr>
          <p:cNvCxnSpPr>
            <a:cxnSpLocks/>
            <a:stCxn id="119" idx="3"/>
            <a:endCxn id="133" idx="0"/>
          </p:cNvCxnSpPr>
          <p:nvPr/>
        </p:nvCxnSpPr>
        <p:spPr>
          <a:xfrm>
            <a:off x="3459622" y="5587978"/>
            <a:ext cx="175958" cy="285167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2" name="楕円 131">
            <a:extLst>
              <a:ext uri="{FF2B5EF4-FFF2-40B4-BE49-F238E27FC236}">
                <a16:creationId xmlns:a16="http://schemas.microsoft.com/office/drawing/2014/main" id="{F63DB313-BD7A-4952-A63C-2A8F915389C9}"/>
              </a:ext>
            </a:extLst>
          </p:cNvPr>
          <p:cNvSpPr/>
          <p:nvPr/>
        </p:nvSpPr>
        <p:spPr>
          <a:xfrm>
            <a:off x="2487096" y="6360513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方針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4</a:t>
            </a:r>
            <a:endParaRPr kumimoji="1" lang="ja-JP" altLang="en-US" sz="800" dirty="0"/>
          </a:p>
        </p:txBody>
      </p:sp>
      <p:sp>
        <p:nvSpPr>
          <p:cNvPr id="133" name="四角形: 角を丸くする 132">
            <a:extLst>
              <a:ext uri="{FF2B5EF4-FFF2-40B4-BE49-F238E27FC236}">
                <a16:creationId xmlns:a16="http://schemas.microsoft.com/office/drawing/2014/main" id="{29F1C38E-2454-4D12-98BC-1F68CB3D47C7}"/>
              </a:ext>
            </a:extLst>
          </p:cNvPr>
          <p:cNvSpPr/>
          <p:nvPr/>
        </p:nvSpPr>
        <p:spPr>
          <a:xfrm>
            <a:off x="3111204" y="5873145"/>
            <a:ext cx="1048752" cy="405844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高度で専門的な知識・技能を得て，研究計画に反映させている。</a:t>
            </a:r>
            <a:endParaRPr kumimoji="1" lang="en-US" altLang="ja-JP" sz="800" dirty="0"/>
          </a:p>
        </p:txBody>
      </p:sp>
      <p:cxnSp>
        <p:nvCxnSpPr>
          <p:cNvPr id="134" name="コネクタ: カギ線 133">
            <a:extLst>
              <a:ext uri="{FF2B5EF4-FFF2-40B4-BE49-F238E27FC236}">
                <a16:creationId xmlns:a16="http://schemas.microsoft.com/office/drawing/2014/main" id="{41BD6A48-8B3A-4C60-97F9-F2827C8A4853}"/>
              </a:ext>
            </a:extLst>
          </p:cNvPr>
          <p:cNvCxnSpPr>
            <a:cxnSpLocks/>
            <a:stCxn id="133" idx="1"/>
            <a:endCxn id="132" idx="0"/>
          </p:cNvCxnSpPr>
          <p:nvPr/>
        </p:nvCxnSpPr>
        <p:spPr>
          <a:xfrm rot="10800000" flipV="1">
            <a:off x="2790288" y="6076067"/>
            <a:ext cx="320917" cy="284446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5" name="楕円 134">
            <a:extLst>
              <a:ext uri="{FF2B5EF4-FFF2-40B4-BE49-F238E27FC236}">
                <a16:creationId xmlns:a16="http://schemas.microsoft.com/office/drawing/2014/main" id="{61E709B4-D07E-45A0-A047-004E848B2B9D}"/>
              </a:ext>
            </a:extLst>
          </p:cNvPr>
          <p:cNvSpPr/>
          <p:nvPr/>
        </p:nvSpPr>
        <p:spPr>
          <a:xfrm>
            <a:off x="4148207" y="6360513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方針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5</a:t>
            </a:r>
            <a:endParaRPr kumimoji="1" lang="ja-JP" altLang="en-US" sz="800" dirty="0"/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06B11E13-3096-426C-A55D-CCE359F06520}"/>
              </a:ext>
            </a:extLst>
          </p:cNvPr>
          <p:cNvSpPr txBox="1"/>
          <p:nvPr/>
        </p:nvSpPr>
        <p:spPr>
          <a:xfrm>
            <a:off x="4236315" y="5898137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cxnSp>
        <p:nvCxnSpPr>
          <p:cNvPr id="137" name="コネクタ: カギ線 136">
            <a:extLst>
              <a:ext uri="{FF2B5EF4-FFF2-40B4-BE49-F238E27FC236}">
                <a16:creationId xmlns:a16="http://schemas.microsoft.com/office/drawing/2014/main" id="{67F987E0-BE39-48A4-A0CC-D0E53C2025B5}"/>
              </a:ext>
            </a:extLst>
          </p:cNvPr>
          <p:cNvCxnSpPr>
            <a:cxnSpLocks/>
            <a:stCxn id="133" idx="3"/>
            <a:endCxn id="135" idx="0"/>
          </p:cNvCxnSpPr>
          <p:nvPr/>
        </p:nvCxnSpPr>
        <p:spPr>
          <a:xfrm>
            <a:off x="4159956" y="6076067"/>
            <a:ext cx="291442" cy="284446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46C2EE0F-945B-45AD-B6C8-41FBC00E9715}"/>
              </a:ext>
            </a:extLst>
          </p:cNvPr>
          <p:cNvSpPr txBox="1"/>
          <p:nvPr/>
        </p:nvSpPr>
        <p:spPr>
          <a:xfrm>
            <a:off x="2836745" y="5882391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9" name="テキスト ボックス 138">
            <a:extLst>
              <a:ext uri="{FF2B5EF4-FFF2-40B4-BE49-F238E27FC236}">
                <a16:creationId xmlns:a16="http://schemas.microsoft.com/office/drawing/2014/main" id="{DA49BB4C-49DF-42E8-BC11-47A1805B59C2}"/>
              </a:ext>
            </a:extLst>
          </p:cNvPr>
          <p:cNvSpPr txBox="1"/>
          <p:nvPr/>
        </p:nvSpPr>
        <p:spPr>
          <a:xfrm>
            <a:off x="197608" y="4280835"/>
            <a:ext cx="430079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900" b="1" dirty="0"/>
              <a:t>②研究</a:t>
            </a:r>
            <a:r>
              <a:rPr kumimoji="1" lang="ja-JP" altLang="en-US" sz="900" b="1" dirty="0" smtClean="0"/>
              <a:t>の</a:t>
            </a:r>
            <a:r>
              <a:rPr kumimoji="1" lang="ja-JP" altLang="en-US" sz="900" b="1" dirty="0"/>
              <a:t>手法</a:t>
            </a:r>
            <a:r>
              <a:rPr kumimoji="1" lang="en-US" altLang="ja-JP" sz="900" b="1" dirty="0" smtClean="0"/>
              <a:t>(How</a:t>
            </a:r>
            <a:r>
              <a:rPr kumimoji="1" lang="en-US" altLang="ja-JP" sz="900" b="1" dirty="0"/>
              <a:t>)</a:t>
            </a:r>
            <a:r>
              <a:rPr kumimoji="1" lang="ja-JP" altLang="en-US" sz="900" b="1" dirty="0"/>
              <a:t>　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159" name="テキスト ボックス 158">
            <a:extLst>
              <a:ext uri="{FF2B5EF4-FFF2-40B4-BE49-F238E27FC236}">
                <a16:creationId xmlns:a16="http://schemas.microsoft.com/office/drawing/2014/main" id="{8A75A033-B4AB-4F43-B13B-4CCAF6C5A73D}"/>
              </a:ext>
            </a:extLst>
          </p:cNvPr>
          <p:cNvSpPr txBox="1"/>
          <p:nvPr/>
        </p:nvSpPr>
        <p:spPr>
          <a:xfrm>
            <a:off x="7563391" y="3861031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160" name="テキスト ボックス 159">
            <a:extLst>
              <a:ext uri="{FF2B5EF4-FFF2-40B4-BE49-F238E27FC236}">
                <a16:creationId xmlns:a16="http://schemas.microsoft.com/office/drawing/2014/main" id="{2D4B19F7-0123-417D-9F13-76497B04D0B6}"/>
              </a:ext>
            </a:extLst>
          </p:cNvPr>
          <p:cNvSpPr txBox="1"/>
          <p:nvPr/>
        </p:nvSpPr>
        <p:spPr>
          <a:xfrm>
            <a:off x="5254183" y="3374974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61" name="楕円 160">
            <a:extLst>
              <a:ext uri="{FF2B5EF4-FFF2-40B4-BE49-F238E27FC236}">
                <a16:creationId xmlns:a16="http://schemas.microsoft.com/office/drawing/2014/main" id="{1E53D990-8F0A-48DF-B77B-E6171FF17541}"/>
              </a:ext>
            </a:extLst>
          </p:cNvPr>
          <p:cNvSpPr/>
          <p:nvPr/>
        </p:nvSpPr>
        <p:spPr>
          <a:xfrm>
            <a:off x="4970397" y="5585145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伝</a:t>
            </a:r>
            <a:r>
              <a:rPr kumimoji="1" lang="ja-JP" altLang="en-US" sz="800" dirty="0" smtClean="0"/>
              <a:t>える力</a:t>
            </a:r>
            <a:endParaRPr kumimoji="1" lang="en-US" altLang="ja-JP" sz="800" dirty="0"/>
          </a:p>
          <a:p>
            <a:pPr algn="ctr"/>
            <a:r>
              <a:rPr kumimoji="1" lang="en-US" altLang="ja-JP" sz="800" dirty="0"/>
              <a:t>Grade </a:t>
            </a:r>
            <a:r>
              <a:rPr kumimoji="1" lang="en-US" altLang="ja-JP" sz="800" dirty="0" smtClean="0"/>
              <a:t>2</a:t>
            </a:r>
            <a:endParaRPr kumimoji="1" lang="ja-JP" altLang="en-US" sz="800" dirty="0"/>
          </a:p>
        </p:txBody>
      </p:sp>
      <p:sp>
        <p:nvSpPr>
          <p:cNvPr id="162" name="四角形: 角を丸くする 161">
            <a:extLst>
              <a:ext uri="{FF2B5EF4-FFF2-40B4-BE49-F238E27FC236}">
                <a16:creationId xmlns:a16="http://schemas.microsoft.com/office/drawing/2014/main" id="{1506A2B2-BCE1-4D58-8AA0-39F7EBB2FE7F}"/>
              </a:ext>
            </a:extLst>
          </p:cNvPr>
          <p:cNvSpPr/>
          <p:nvPr/>
        </p:nvSpPr>
        <p:spPr>
          <a:xfrm>
            <a:off x="5494323" y="3111494"/>
            <a:ext cx="1894513" cy="879251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発表全体を通して、</a:t>
            </a:r>
            <a:r>
              <a:rPr kumimoji="1" lang="en-US" altLang="ja-JP" sz="800" dirty="0" smtClean="0"/>
              <a:t> </a:t>
            </a:r>
          </a:p>
          <a:p>
            <a:pPr marL="88900" indent="-88900"/>
            <a:r>
              <a:rPr kumimoji="1" lang="en-US" altLang="ja-JP" sz="800" dirty="0" smtClean="0"/>
              <a:t>a.</a:t>
            </a:r>
            <a:r>
              <a:rPr kumimoji="1" lang="ja-JP" altLang="en-US" sz="800" dirty="0" smtClean="0"/>
              <a:t>聴衆</a:t>
            </a:r>
            <a:r>
              <a:rPr kumimoji="1" lang="ja-JP" altLang="en-US" sz="800" dirty="0"/>
              <a:t>が理解しやすい表現</a:t>
            </a:r>
            <a:r>
              <a:rPr kumimoji="1" lang="ja-JP" altLang="en-US" sz="800" dirty="0" smtClean="0"/>
              <a:t>だ </a:t>
            </a:r>
            <a:endParaRPr kumimoji="1" lang="en-US" altLang="ja-JP" sz="800" dirty="0" smtClean="0"/>
          </a:p>
          <a:p>
            <a:pPr marL="88900" indent="-88900"/>
            <a:r>
              <a:rPr kumimoji="1" lang="en-US" altLang="ja-JP" sz="800" dirty="0"/>
              <a:t>b</a:t>
            </a:r>
            <a:r>
              <a:rPr kumimoji="1" lang="en-US" altLang="ja-JP" sz="800" dirty="0" smtClean="0"/>
              <a:t>.</a:t>
            </a:r>
            <a:r>
              <a:rPr kumimoji="1" lang="ja-JP" altLang="en-US" sz="800" dirty="0"/>
              <a:t>グラフや図の扱いに不十分</a:t>
            </a:r>
            <a:r>
              <a:rPr kumimoji="1" lang="en-US" altLang="ja-JP" sz="800" baseline="30000" dirty="0"/>
              <a:t>1</a:t>
            </a:r>
            <a:r>
              <a:rPr kumimoji="1" lang="ja-JP" altLang="en-US" sz="800" dirty="0"/>
              <a:t>な</a:t>
            </a:r>
            <a:r>
              <a:rPr kumimoji="1" lang="ja-JP" altLang="en-US" sz="800" dirty="0" smtClean="0"/>
              <a:t>点がない </a:t>
            </a:r>
            <a:endParaRPr kumimoji="1" lang="ja-JP" altLang="en-US" sz="800" dirty="0"/>
          </a:p>
          <a:p>
            <a:pPr marL="88900" indent="-88900"/>
            <a:r>
              <a:rPr kumimoji="1" lang="en-US" altLang="ja-JP" sz="800" dirty="0" smtClean="0"/>
              <a:t> c.</a:t>
            </a:r>
            <a:r>
              <a:rPr kumimoji="1" lang="ja-JP" altLang="en-US" sz="800" dirty="0" smtClean="0"/>
              <a:t>質疑応答で，質問に対してわかり</a:t>
            </a:r>
            <a:r>
              <a:rPr kumimoji="1" lang="ja-JP" altLang="en-US" sz="800" dirty="0" err="1" smtClean="0"/>
              <a:t>ませんを</a:t>
            </a:r>
            <a:r>
              <a:rPr kumimoji="1" lang="ja-JP" altLang="en-US" sz="800" dirty="0" smtClean="0"/>
              <a:t>即答するようなことはせず，真摯に対応した。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上記</a:t>
            </a:r>
            <a:r>
              <a:rPr kumimoji="1" lang="en-US" altLang="ja-JP" sz="800" dirty="0" smtClean="0"/>
              <a:t>a</a:t>
            </a:r>
            <a:r>
              <a:rPr kumimoji="1" lang="ja-JP" altLang="en-US" sz="800" dirty="0" smtClean="0"/>
              <a:t>～</a:t>
            </a:r>
            <a:r>
              <a:rPr kumimoji="1" lang="en-US" altLang="ja-JP" sz="800" dirty="0"/>
              <a:t>c</a:t>
            </a:r>
            <a:r>
              <a:rPr kumimoji="1" lang="ja-JP" altLang="en-US" sz="800" dirty="0" smtClean="0"/>
              <a:t>すべてに当てはまる場合 </a:t>
            </a:r>
            <a:r>
              <a:rPr kumimoji="1" lang="en-US" altLang="ja-JP" sz="800" dirty="0" smtClean="0"/>
              <a:t>Yes</a:t>
            </a:r>
            <a:endParaRPr kumimoji="1" lang="ja-JP" altLang="en-US" sz="800" dirty="0"/>
          </a:p>
        </p:txBody>
      </p:sp>
      <p:cxnSp>
        <p:nvCxnSpPr>
          <p:cNvPr id="165" name="コネクタ: カギ線 164">
            <a:extLst>
              <a:ext uri="{FF2B5EF4-FFF2-40B4-BE49-F238E27FC236}">
                <a16:creationId xmlns:a16="http://schemas.microsoft.com/office/drawing/2014/main" id="{7AB568FA-DC97-4EF0-BA1F-1DE6114DB8B0}"/>
              </a:ext>
            </a:extLst>
          </p:cNvPr>
          <p:cNvCxnSpPr>
            <a:cxnSpLocks/>
            <a:stCxn id="162" idx="1"/>
            <a:endCxn id="161" idx="0"/>
          </p:cNvCxnSpPr>
          <p:nvPr/>
        </p:nvCxnSpPr>
        <p:spPr>
          <a:xfrm rot="10800000" flipV="1">
            <a:off x="5273589" y="3551119"/>
            <a:ext cx="220735" cy="2034025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1" name="楕円 170">
            <a:extLst>
              <a:ext uri="{FF2B5EF4-FFF2-40B4-BE49-F238E27FC236}">
                <a16:creationId xmlns:a16="http://schemas.microsoft.com/office/drawing/2014/main" id="{4BBA15D4-99C8-4D55-9A7B-A5841B51DF6E}"/>
              </a:ext>
            </a:extLst>
          </p:cNvPr>
          <p:cNvSpPr/>
          <p:nvPr/>
        </p:nvSpPr>
        <p:spPr>
          <a:xfrm>
            <a:off x="6236881" y="5590886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伝える力</a:t>
            </a:r>
            <a:r>
              <a:rPr kumimoji="1" lang="en-US" altLang="ja-JP" sz="800" dirty="0" smtClean="0"/>
              <a:t>Grade </a:t>
            </a:r>
            <a:r>
              <a:rPr kumimoji="1" lang="en-US" altLang="ja-JP" sz="800" dirty="0"/>
              <a:t>3</a:t>
            </a:r>
            <a:endParaRPr kumimoji="1" lang="ja-JP" altLang="en-US" sz="800" dirty="0"/>
          </a:p>
        </p:txBody>
      </p:sp>
      <p:sp>
        <p:nvSpPr>
          <p:cNvPr id="173" name="テキスト ボックス 172">
            <a:extLst>
              <a:ext uri="{FF2B5EF4-FFF2-40B4-BE49-F238E27FC236}">
                <a16:creationId xmlns:a16="http://schemas.microsoft.com/office/drawing/2014/main" id="{E7457413-DC02-4649-B4C8-D494CEAB30F6}"/>
              </a:ext>
            </a:extLst>
          </p:cNvPr>
          <p:cNvSpPr txBox="1"/>
          <p:nvPr/>
        </p:nvSpPr>
        <p:spPr>
          <a:xfrm>
            <a:off x="6627638" y="4181946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77" name="楕円 176">
            <a:extLst>
              <a:ext uri="{FF2B5EF4-FFF2-40B4-BE49-F238E27FC236}">
                <a16:creationId xmlns:a16="http://schemas.microsoft.com/office/drawing/2014/main" id="{21389AEA-AC2A-4651-B3B1-50A796D714CA}"/>
              </a:ext>
            </a:extLst>
          </p:cNvPr>
          <p:cNvSpPr/>
          <p:nvPr/>
        </p:nvSpPr>
        <p:spPr>
          <a:xfrm>
            <a:off x="7162030" y="5590886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伝える力</a:t>
            </a:r>
            <a:r>
              <a:rPr kumimoji="1" lang="en-US" altLang="ja-JP" sz="800" dirty="0" smtClean="0"/>
              <a:t>Grade </a:t>
            </a:r>
            <a:r>
              <a:rPr kumimoji="1" lang="en-US" altLang="ja-JP" sz="800" dirty="0"/>
              <a:t>4</a:t>
            </a:r>
            <a:endParaRPr kumimoji="1" lang="ja-JP" altLang="en-US" sz="800" dirty="0"/>
          </a:p>
        </p:txBody>
      </p:sp>
      <p:sp>
        <p:nvSpPr>
          <p:cNvPr id="178" name="四角形: 角を丸くする 177">
            <a:extLst>
              <a:ext uri="{FF2B5EF4-FFF2-40B4-BE49-F238E27FC236}">
                <a16:creationId xmlns:a16="http://schemas.microsoft.com/office/drawing/2014/main" id="{1785DDCB-D836-4354-8AFA-BEB7FBF69C65}"/>
              </a:ext>
            </a:extLst>
          </p:cNvPr>
          <p:cNvSpPr/>
          <p:nvPr/>
        </p:nvSpPr>
        <p:spPr>
          <a:xfrm>
            <a:off x="6907286" y="4104388"/>
            <a:ext cx="1107082" cy="509340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/>
              <a:t>必要</a:t>
            </a:r>
            <a:r>
              <a:rPr kumimoji="1" lang="ja-JP" altLang="en-US" sz="800" dirty="0" smtClean="0"/>
              <a:t>な</a:t>
            </a:r>
            <a:r>
              <a:rPr kumimoji="1" lang="ja-JP" altLang="en-US" sz="800" dirty="0"/>
              <a:t>情報</a:t>
            </a:r>
            <a:r>
              <a:rPr kumimoji="1" lang="ja-JP" altLang="en-US" sz="800" dirty="0" smtClean="0"/>
              <a:t>を</a:t>
            </a:r>
            <a:r>
              <a:rPr kumimoji="1" lang="ja-JP" altLang="en-US" sz="800" dirty="0"/>
              <a:t>的確</a:t>
            </a:r>
            <a:r>
              <a:rPr kumimoji="1" lang="ja-JP" altLang="en-US" sz="800" dirty="0" smtClean="0"/>
              <a:t>に取捨選択し，伝わりやすい表現の工夫が見られた。</a:t>
            </a:r>
            <a:endParaRPr kumimoji="1" lang="en-US" altLang="ja-JP" sz="800" dirty="0"/>
          </a:p>
        </p:txBody>
      </p:sp>
      <p:cxnSp>
        <p:nvCxnSpPr>
          <p:cNvPr id="179" name="コネクタ: カギ線 178">
            <a:extLst>
              <a:ext uri="{FF2B5EF4-FFF2-40B4-BE49-F238E27FC236}">
                <a16:creationId xmlns:a16="http://schemas.microsoft.com/office/drawing/2014/main" id="{212A884B-23E1-4682-BE20-6852FFC1FA09}"/>
              </a:ext>
            </a:extLst>
          </p:cNvPr>
          <p:cNvCxnSpPr>
            <a:cxnSpLocks/>
            <a:stCxn id="178" idx="1"/>
            <a:endCxn id="171" idx="0"/>
          </p:cNvCxnSpPr>
          <p:nvPr/>
        </p:nvCxnSpPr>
        <p:spPr>
          <a:xfrm rot="10800000" flipV="1">
            <a:off x="6540072" y="4359058"/>
            <a:ext cx="367214" cy="1231828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0" name="楕円 179">
            <a:extLst>
              <a:ext uri="{FF2B5EF4-FFF2-40B4-BE49-F238E27FC236}">
                <a16:creationId xmlns:a16="http://schemas.microsoft.com/office/drawing/2014/main" id="{408EC1C2-69B3-41C0-8627-DF36362A51C4}"/>
              </a:ext>
            </a:extLst>
          </p:cNvPr>
          <p:cNvSpPr/>
          <p:nvPr/>
        </p:nvSpPr>
        <p:spPr>
          <a:xfrm>
            <a:off x="9091115" y="5585145"/>
            <a:ext cx="606382" cy="288000"/>
          </a:xfrm>
          <a:prstGeom prst="ellipse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800" dirty="0"/>
              <a:t>伝える力</a:t>
            </a:r>
            <a:r>
              <a:rPr kumimoji="1" lang="en-US" altLang="ja-JP" sz="800" dirty="0" smtClean="0"/>
              <a:t>Grade </a:t>
            </a:r>
            <a:r>
              <a:rPr kumimoji="1" lang="en-US" altLang="ja-JP" sz="800" dirty="0"/>
              <a:t>5</a:t>
            </a:r>
            <a:endParaRPr kumimoji="1" lang="ja-JP" altLang="en-US" sz="800" dirty="0"/>
          </a:p>
        </p:txBody>
      </p:sp>
      <p:cxnSp>
        <p:nvCxnSpPr>
          <p:cNvPr id="182" name="コネクタ: カギ線 181">
            <a:extLst>
              <a:ext uri="{FF2B5EF4-FFF2-40B4-BE49-F238E27FC236}">
                <a16:creationId xmlns:a16="http://schemas.microsoft.com/office/drawing/2014/main" id="{083089BC-ED71-4C85-9BE1-377BE7D96052}"/>
              </a:ext>
            </a:extLst>
          </p:cNvPr>
          <p:cNvCxnSpPr>
            <a:cxnSpLocks/>
            <a:stCxn id="178" idx="3"/>
            <a:endCxn id="149" idx="0"/>
          </p:cNvCxnSpPr>
          <p:nvPr/>
        </p:nvCxnSpPr>
        <p:spPr>
          <a:xfrm>
            <a:off x="8014368" y="4359058"/>
            <a:ext cx="149830" cy="336568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4" name="テキスト ボックス 183">
            <a:extLst>
              <a:ext uri="{FF2B5EF4-FFF2-40B4-BE49-F238E27FC236}">
                <a16:creationId xmlns:a16="http://schemas.microsoft.com/office/drawing/2014/main" id="{D3BEC741-1ED2-4E31-8FFF-B589EE9B7AD3}"/>
              </a:ext>
            </a:extLst>
          </p:cNvPr>
          <p:cNvSpPr txBox="1"/>
          <p:nvPr/>
        </p:nvSpPr>
        <p:spPr>
          <a:xfrm>
            <a:off x="5151412" y="2919869"/>
            <a:ext cx="463739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900" b="1" dirty="0" smtClean="0"/>
              <a:t>④伝える</a:t>
            </a:r>
            <a:r>
              <a:rPr kumimoji="1" lang="ja-JP" altLang="en-US" sz="900" b="1" dirty="0"/>
              <a:t>力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209" name="テキスト ボックス 208">
            <a:extLst>
              <a:ext uri="{FF2B5EF4-FFF2-40B4-BE49-F238E27FC236}">
                <a16:creationId xmlns:a16="http://schemas.microsoft.com/office/drawing/2014/main" id="{8BDD0BCE-68FF-4873-9C6D-69E0E77294EB}"/>
              </a:ext>
            </a:extLst>
          </p:cNvPr>
          <p:cNvSpPr txBox="1"/>
          <p:nvPr/>
        </p:nvSpPr>
        <p:spPr>
          <a:xfrm>
            <a:off x="154177" y="420032"/>
            <a:ext cx="455391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900" b="1" dirty="0"/>
              <a:t>〇基本情報　</a:t>
            </a:r>
            <a:r>
              <a:rPr kumimoji="1" lang="ja-JP" altLang="en-US" sz="900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被</a:t>
            </a:r>
            <a:r>
              <a:rPr kumimoji="1" lang="ja-JP" altLang="en-US" sz="900" dirty="0">
                <a:latin typeface="游明朝" panose="02020400000000000000" pitchFamily="18" charset="-128"/>
                <a:ea typeface="游明朝" panose="02020400000000000000" pitchFamily="18" charset="-128"/>
              </a:rPr>
              <a:t>評価者（発表グループ</a:t>
            </a:r>
            <a:r>
              <a:rPr kumimoji="1" lang="ja-JP" altLang="en-US" sz="900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）</a:t>
            </a:r>
            <a:r>
              <a:rPr kumimoji="1" lang="ja-JP" altLang="en-US" sz="900" dirty="0">
                <a:latin typeface="游明朝" panose="02020400000000000000" pitchFamily="18" charset="-128"/>
                <a:ea typeface="游明朝" panose="02020400000000000000" pitchFamily="18" charset="-128"/>
              </a:rPr>
              <a:t>分野　</a:t>
            </a:r>
            <a:r>
              <a:rPr kumimoji="1" lang="ja-JP" altLang="en-US" sz="900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＿＿＿　</a:t>
            </a:r>
            <a:r>
              <a:rPr kumimoji="1" lang="ja-JP" altLang="en-US" sz="900" dirty="0">
                <a:latin typeface="游明朝" panose="02020400000000000000" pitchFamily="18" charset="-128"/>
                <a:ea typeface="游明朝" panose="02020400000000000000" pitchFamily="18" charset="-128"/>
              </a:rPr>
              <a:t>　</a:t>
            </a:r>
            <a:r>
              <a:rPr kumimoji="1" lang="ja-JP" altLang="en-US" sz="900" dirty="0" smtClean="0">
                <a:latin typeface="游明朝" panose="02020400000000000000" pitchFamily="18" charset="-128"/>
                <a:ea typeface="游明朝" panose="02020400000000000000" pitchFamily="18" charset="-128"/>
              </a:rPr>
              <a:t>班番号　＿＿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  <a:p>
            <a:r>
              <a:rPr kumimoji="1" lang="ja-JP" altLang="en-US" sz="900" dirty="0">
                <a:latin typeface="游明朝" panose="02020400000000000000" pitchFamily="18" charset="-128"/>
                <a:ea typeface="游明朝" panose="02020400000000000000" pitchFamily="18" charset="-128"/>
              </a:rPr>
              <a:t>　　　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  <a:p>
            <a:r>
              <a:rPr kumimoji="1" lang="ja-JP" altLang="en-US" sz="900" dirty="0">
                <a:latin typeface="游明朝" panose="02020400000000000000" pitchFamily="18" charset="-128"/>
                <a:ea typeface="游明朝" panose="02020400000000000000" pitchFamily="18" charset="-128"/>
              </a:rPr>
              <a:t>　評価者　＿＿＿＿組＿＿＿＿＿番　氏名　＿＿＿＿＿＿＿＿＿＿＿＿＿＿＿＿＿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  <a:p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  <a:p>
            <a:r>
              <a:rPr kumimoji="1" lang="ja-JP" altLang="en-US" sz="900" dirty="0">
                <a:latin typeface="游明朝" panose="02020400000000000000" pitchFamily="18" charset="-128"/>
                <a:ea typeface="游明朝" panose="02020400000000000000" pitchFamily="18" charset="-128"/>
              </a:rPr>
              <a:t>　評価者　＿＿＿＿組＿＿＿＿＿番　氏名　＿＿＿＿＿＿＿＿＿＿＿＿＿＿＿＿＿</a:t>
            </a:r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  <a:p>
            <a:endParaRPr kumimoji="1" lang="en-US" altLang="ja-JP" sz="9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graphicFrame>
        <p:nvGraphicFramePr>
          <p:cNvPr id="211" name="表 210">
            <a:extLst>
              <a:ext uri="{FF2B5EF4-FFF2-40B4-BE49-F238E27FC236}">
                <a16:creationId xmlns:a16="http://schemas.microsoft.com/office/drawing/2014/main" id="{A671EE0B-7471-44EB-AA6F-4B1C4BDB136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090355" y="6071781"/>
          <a:ext cx="4607142" cy="72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7857">
                  <a:extLst>
                    <a:ext uri="{9D8B030D-6E8A-4147-A177-3AD203B41FA5}">
                      <a16:colId xmlns:a16="http://schemas.microsoft.com/office/drawing/2014/main" val="3900439055"/>
                    </a:ext>
                  </a:extLst>
                </a:gridCol>
                <a:gridCol w="767857">
                  <a:extLst>
                    <a:ext uri="{9D8B030D-6E8A-4147-A177-3AD203B41FA5}">
                      <a16:colId xmlns:a16="http://schemas.microsoft.com/office/drawing/2014/main" val="4107735820"/>
                    </a:ext>
                  </a:extLst>
                </a:gridCol>
                <a:gridCol w="767857">
                  <a:extLst>
                    <a:ext uri="{9D8B030D-6E8A-4147-A177-3AD203B41FA5}">
                      <a16:colId xmlns:a16="http://schemas.microsoft.com/office/drawing/2014/main" val="2041461646"/>
                    </a:ext>
                  </a:extLst>
                </a:gridCol>
                <a:gridCol w="767857">
                  <a:extLst>
                    <a:ext uri="{9D8B030D-6E8A-4147-A177-3AD203B41FA5}">
                      <a16:colId xmlns:a16="http://schemas.microsoft.com/office/drawing/2014/main" val="583036433"/>
                    </a:ext>
                  </a:extLst>
                </a:gridCol>
                <a:gridCol w="767857">
                  <a:extLst>
                    <a:ext uri="{9D8B030D-6E8A-4147-A177-3AD203B41FA5}">
                      <a16:colId xmlns:a16="http://schemas.microsoft.com/office/drawing/2014/main" val="1534220313"/>
                    </a:ext>
                  </a:extLst>
                </a:gridCol>
                <a:gridCol w="767857">
                  <a:extLst>
                    <a:ext uri="{9D8B030D-6E8A-4147-A177-3AD203B41FA5}">
                      <a16:colId xmlns:a16="http://schemas.microsoft.com/office/drawing/2014/main" val="2232333481"/>
                    </a:ext>
                  </a:extLst>
                </a:gridCol>
              </a:tblGrid>
              <a:tr h="62548">
                <a:tc gridSpan="6"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得点欄（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Grade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の数値が得点）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4108081"/>
                  </a:ext>
                </a:extLst>
              </a:tr>
              <a:tr h="15029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① 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Why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② 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How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③ 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What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④ 表現力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①～④の合計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⑤発表全体を主観で評価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(1</a:t>
                      </a:r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～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5)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374808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/5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/5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/5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/5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en-US" altLang="ja-JP" sz="80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/5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0823068"/>
                  </a:ext>
                </a:extLst>
              </a:tr>
            </a:tbl>
          </a:graphicData>
        </a:graphic>
      </p:graphicFrame>
      <p:sp>
        <p:nvSpPr>
          <p:cNvPr id="228" name="正方形/長方形 227">
            <a:extLst>
              <a:ext uri="{FF2B5EF4-FFF2-40B4-BE49-F238E27FC236}">
                <a16:creationId xmlns:a16="http://schemas.microsoft.com/office/drawing/2014/main" id="{1CCA0247-8141-450B-8A6E-9A7DB488509E}"/>
              </a:ext>
            </a:extLst>
          </p:cNvPr>
          <p:cNvSpPr/>
          <p:nvPr/>
        </p:nvSpPr>
        <p:spPr>
          <a:xfrm>
            <a:off x="92364" y="307777"/>
            <a:ext cx="4707545" cy="978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1" name="テキスト ボックス 140">
            <a:extLst>
              <a:ext uri="{FF2B5EF4-FFF2-40B4-BE49-F238E27FC236}">
                <a16:creationId xmlns:a16="http://schemas.microsoft.com/office/drawing/2014/main" id="{55C91954-F993-495F-AAEA-C50170B1FD64}"/>
              </a:ext>
            </a:extLst>
          </p:cNvPr>
          <p:cNvSpPr txBox="1"/>
          <p:nvPr/>
        </p:nvSpPr>
        <p:spPr>
          <a:xfrm>
            <a:off x="92932" y="1437528"/>
            <a:ext cx="4679573" cy="138499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質問に </a:t>
            </a:r>
            <a:r>
              <a:rPr kumimoji="1" lang="en-US" altLang="ja-JP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Yes </a:t>
            </a:r>
            <a:r>
              <a: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か </a:t>
            </a:r>
            <a:r>
              <a:rPr kumimoji="1" lang="en-US" altLang="ja-JP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No</a:t>
            </a:r>
            <a:r>
              <a: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で答えていき，たどり着いた </a:t>
            </a:r>
            <a:r>
              <a:rPr kumimoji="1" lang="en-US" altLang="ja-JP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Grade </a:t>
            </a:r>
            <a:r>
              <a:rPr kumimoji="1" lang="ja-JP" altLang="en-US" sz="900" dirty="0">
                <a:solidFill>
                  <a:schemeClr val="bg1"/>
                </a:solidFill>
                <a:highlight>
                  <a:srgbClr val="000000"/>
                </a:highligh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の〇をペンでなぞってください</a:t>
            </a:r>
            <a:endParaRPr kumimoji="1" lang="en-US" altLang="ja-JP" sz="900" dirty="0">
              <a:solidFill>
                <a:schemeClr val="bg1"/>
              </a:solidFill>
              <a:highlight>
                <a:srgbClr val="000000"/>
              </a:highligh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1A86959B-6115-42A8-AC9C-B91566924096}"/>
              </a:ext>
            </a:extLst>
          </p:cNvPr>
          <p:cNvSpPr txBox="1"/>
          <p:nvPr/>
        </p:nvSpPr>
        <p:spPr>
          <a:xfrm>
            <a:off x="7436786" y="240210"/>
            <a:ext cx="2367348" cy="2154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1 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数学</a:t>
            </a:r>
            <a:r>
              <a:rPr kumimoji="1" lang="en-US" altLang="ja-JP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…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数式を用いて論理的な証明を行う分野に限る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。研究分野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　　　が数学に当たるのかどうかは，担当の先生が判断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。</a:t>
            </a:r>
            <a:endParaRPr kumimoji="1" lang="en-US" altLang="ja-JP" sz="7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cxnSp>
        <p:nvCxnSpPr>
          <p:cNvPr id="146" name="コネクタ: カギ線 145">
            <a:extLst>
              <a:ext uri="{FF2B5EF4-FFF2-40B4-BE49-F238E27FC236}">
                <a16:creationId xmlns:a16="http://schemas.microsoft.com/office/drawing/2014/main" id="{3CA11289-CC58-460B-9F15-A29A00B246F4}"/>
              </a:ext>
            </a:extLst>
          </p:cNvPr>
          <p:cNvCxnSpPr>
            <a:cxnSpLocks/>
            <a:stCxn id="162" idx="3"/>
            <a:endCxn id="178" idx="0"/>
          </p:cNvCxnSpPr>
          <p:nvPr/>
        </p:nvCxnSpPr>
        <p:spPr>
          <a:xfrm>
            <a:off x="7388836" y="3551120"/>
            <a:ext cx="71991" cy="553268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8" name="テキスト ボックス 147">
            <a:extLst>
              <a:ext uri="{FF2B5EF4-FFF2-40B4-BE49-F238E27FC236}">
                <a16:creationId xmlns:a16="http://schemas.microsoft.com/office/drawing/2014/main" id="{4DA50E52-4D9B-41BA-89CB-CEB41D75638C}"/>
              </a:ext>
            </a:extLst>
          </p:cNvPr>
          <p:cNvSpPr txBox="1"/>
          <p:nvPr/>
        </p:nvSpPr>
        <p:spPr>
          <a:xfrm>
            <a:off x="2495555" y="1730774"/>
            <a:ext cx="232855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補足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1 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十分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…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次の二点を両方満たすこと。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①先行研究の内容は研究に関連がある。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②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先行研究に対して，チームの意見や立場を明らかにしている。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2 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課題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…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調べればすぐにわかるような課題を設定していれば 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No 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へ。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en-US" altLang="ja-JP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3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 仮説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…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「研究の見通し」と捉えても構わない。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192" name="テキスト ボックス 191">
            <a:extLst>
              <a:ext uri="{FF2B5EF4-FFF2-40B4-BE49-F238E27FC236}">
                <a16:creationId xmlns:a16="http://schemas.microsoft.com/office/drawing/2014/main" id="{533B28E7-39AA-4320-9574-97EE862EF4E3}"/>
              </a:ext>
            </a:extLst>
          </p:cNvPr>
          <p:cNvSpPr txBox="1"/>
          <p:nvPr/>
        </p:nvSpPr>
        <p:spPr>
          <a:xfrm>
            <a:off x="7441713" y="2889585"/>
            <a:ext cx="2328553" cy="430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1 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グラフや図の扱いが不十分。今回は次の点に絞る。</a:t>
            </a:r>
            <a:endParaRPr kumimoji="1" lang="en-US" altLang="ja-JP" sz="7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①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単位が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不明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②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グラフの縦軸・横軸が明記されていない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2 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要素を的確に取捨選択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　・・・仮説・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課題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から実験・考察の中で不必要な情報がない。</a:t>
            </a:r>
            <a:endParaRPr kumimoji="1" lang="en-US" altLang="ja-JP" sz="7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257" name="四角形: 角を丸くする 256">
            <a:extLst>
              <a:ext uri="{FF2B5EF4-FFF2-40B4-BE49-F238E27FC236}">
                <a16:creationId xmlns:a16="http://schemas.microsoft.com/office/drawing/2014/main" id="{61EAFBB0-2596-441A-800C-23CF130F48E9}"/>
              </a:ext>
            </a:extLst>
          </p:cNvPr>
          <p:cNvSpPr/>
          <p:nvPr/>
        </p:nvSpPr>
        <p:spPr>
          <a:xfrm>
            <a:off x="8239102" y="1685517"/>
            <a:ext cx="924235" cy="438971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論理的で無駄のない証明がなされており，斬新である。</a:t>
            </a:r>
            <a:endParaRPr kumimoji="1" lang="ja-JP" altLang="en-US" sz="800" dirty="0"/>
          </a:p>
        </p:txBody>
      </p:sp>
      <p:cxnSp>
        <p:nvCxnSpPr>
          <p:cNvPr id="258" name="コネクタ: カギ線 257">
            <a:extLst>
              <a:ext uri="{FF2B5EF4-FFF2-40B4-BE49-F238E27FC236}">
                <a16:creationId xmlns:a16="http://schemas.microsoft.com/office/drawing/2014/main" id="{1E792832-7DFA-45D4-82A6-CDDEC1AE3C8A}"/>
              </a:ext>
            </a:extLst>
          </p:cNvPr>
          <p:cNvCxnSpPr>
            <a:cxnSpLocks/>
            <a:stCxn id="257" idx="1"/>
            <a:endCxn id="89" idx="0"/>
          </p:cNvCxnSpPr>
          <p:nvPr/>
        </p:nvCxnSpPr>
        <p:spPr>
          <a:xfrm rot="10800000" flipV="1">
            <a:off x="7935912" y="1905003"/>
            <a:ext cx="303191" cy="390862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9" name="テキスト ボックス 258">
            <a:extLst>
              <a:ext uri="{FF2B5EF4-FFF2-40B4-BE49-F238E27FC236}">
                <a16:creationId xmlns:a16="http://schemas.microsoft.com/office/drawing/2014/main" id="{C8DF5823-8D66-4092-9F65-57B58320951D}"/>
              </a:ext>
            </a:extLst>
          </p:cNvPr>
          <p:cNvSpPr txBox="1"/>
          <p:nvPr/>
        </p:nvSpPr>
        <p:spPr>
          <a:xfrm>
            <a:off x="8026364" y="1752528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60" name="テキスト ボックス 259">
            <a:extLst>
              <a:ext uri="{FF2B5EF4-FFF2-40B4-BE49-F238E27FC236}">
                <a16:creationId xmlns:a16="http://schemas.microsoft.com/office/drawing/2014/main" id="{EB96E310-5086-4E02-97CA-84429248CEC2}"/>
              </a:ext>
            </a:extLst>
          </p:cNvPr>
          <p:cNvSpPr txBox="1"/>
          <p:nvPr/>
        </p:nvSpPr>
        <p:spPr>
          <a:xfrm>
            <a:off x="9167672" y="1752773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cxnSp>
        <p:nvCxnSpPr>
          <p:cNvPr id="261" name="コネクタ: カギ線 260">
            <a:extLst>
              <a:ext uri="{FF2B5EF4-FFF2-40B4-BE49-F238E27FC236}">
                <a16:creationId xmlns:a16="http://schemas.microsoft.com/office/drawing/2014/main" id="{93DE0A41-B32A-40C7-9FBA-4DE4BADC91D1}"/>
              </a:ext>
            </a:extLst>
          </p:cNvPr>
          <p:cNvCxnSpPr>
            <a:cxnSpLocks/>
            <a:stCxn id="257" idx="3"/>
            <a:endCxn id="80" idx="0"/>
          </p:cNvCxnSpPr>
          <p:nvPr/>
        </p:nvCxnSpPr>
        <p:spPr>
          <a:xfrm>
            <a:off x="9163337" y="1905003"/>
            <a:ext cx="230969" cy="385238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9" name="テキスト ボックス 308">
            <a:extLst>
              <a:ext uri="{FF2B5EF4-FFF2-40B4-BE49-F238E27FC236}">
                <a16:creationId xmlns:a16="http://schemas.microsoft.com/office/drawing/2014/main" id="{533B28E7-39AA-4320-9574-97EE862EF4E3}"/>
              </a:ext>
            </a:extLst>
          </p:cNvPr>
          <p:cNvSpPr txBox="1"/>
          <p:nvPr/>
        </p:nvSpPr>
        <p:spPr>
          <a:xfrm>
            <a:off x="2460438" y="4297390"/>
            <a:ext cx="232855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1 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研究手法･･・仮説・課題に対する実験・検証の行い方</a:t>
            </a:r>
            <a:endParaRPr kumimoji="1" lang="en-US" altLang="ja-JP" sz="7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en-US" altLang="ja-JP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2 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妥当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である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…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次のいずれかで，致命的な欠陥がなければ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Yes</a:t>
            </a:r>
            <a:r>
              <a:rPr kumimoji="1" lang="ja-JP" altLang="en-US" sz="700" dirty="0" err="1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①　条件設定が妥当　　②　比較対象が妥当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③　標本数の設定が妥当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7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もしも 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No 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の場合は該当する問題点を①～③から選び，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Grade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en-US" altLang="ja-JP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2</a:t>
            </a:r>
            <a:r>
              <a:rPr kumimoji="1" lang="ja-JP" altLang="en-US" sz="7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の〇の下へ記入。試行回数は次の項目なので，ここでは不問。</a:t>
            </a:r>
            <a:endParaRPr kumimoji="1" lang="en-US" altLang="ja-JP" sz="7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149" name="四角形: 角を丸くする 177">
            <a:extLst>
              <a:ext uri="{FF2B5EF4-FFF2-40B4-BE49-F238E27FC236}">
                <a16:creationId xmlns:a16="http://schemas.microsoft.com/office/drawing/2014/main" id="{1785DDCB-D836-4354-8AFA-BEB7FBF69C65}"/>
              </a:ext>
            </a:extLst>
          </p:cNvPr>
          <p:cNvSpPr/>
          <p:nvPr/>
        </p:nvSpPr>
        <p:spPr>
          <a:xfrm>
            <a:off x="7750270" y="4695626"/>
            <a:ext cx="827855" cy="322324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聴衆の興味を掻き立てる発表である。</a:t>
            </a:r>
            <a:endParaRPr kumimoji="1" lang="en-US" altLang="ja-JP" sz="800" dirty="0"/>
          </a:p>
        </p:txBody>
      </p:sp>
      <p:cxnSp>
        <p:nvCxnSpPr>
          <p:cNvPr id="150" name="コネクタ: カギ線 178">
            <a:extLst>
              <a:ext uri="{FF2B5EF4-FFF2-40B4-BE49-F238E27FC236}">
                <a16:creationId xmlns:a16="http://schemas.microsoft.com/office/drawing/2014/main" id="{212A884B-23E1-4682-BE20-6852FFC1FA09}"/>
              </a:ext>
            </a:extLst>
          </p:cNvPr>
          <p:cNvCxnSpPr>
            <a:cxnSpLocks/>
            <a:stCxn id="149" idx="1"/>
            <a:endCxn id="177" idx="0"/>
          </p:cNvCxnSpPr>
          <p:nvPr/>
        </p:nvCxnSpPr>
        <p:spPr>
          <a:xfrm rot="10800000" flipV="1">
            <a:off x="7465222" y="4856788"/>
            <a:ext cx="285049" cy="734098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コネクタ: カギ線 181">
            <a:extLst>
              <a:ext uri="{FF2B5EF4-FFF2-40B4-BE49-F238E27FC236}">
                <a16:creationId xmlns:a16="http://schemas.microsoft.com/office/drawing/2014/main" id="{083089BC-ED71-4C85-9BE1-377BE7D96052}"/>
              </a:ext>
            </a:extLst>
          </p:cNvPr>
          <p:cNvCxnSpPr>
            <a:cxnSpLocks/>
            <a:stCxn id="149" idx="3"/>
            <a:endCxn id="185" idx="0"/>
          </p:cNvCxnSpPr>
          <p:nvPr/>
        </p:nvCxnSpPr>
        <p:spPr>
          <a:xfrm>
            <a:off x="8578125" y="4856788"/>
            <a:ext cx="160616" cy="223138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447A51B7-2ED2-4080-9547-DE78A9855042}"/>
              </a:ext>
            </a:extLst>
          </p:cNvPr>
          <p:cNvSpPr txBox="1"/>
          <p:nvPr/>
        </p:nvSpPr>
        <p:spPr>
          <a:xfrm>
            <a:off x="7505122" y="4675723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57" name="テキスト ボックス 156">
            <a:extLst>
              <a:ext uri="{FF2B5EF4-FFF2-40B4-BE49-F238E27FC236}">
                <a16:creationId xmlns:a16="http://schemas.microsoft.com/office/drawing/2014/main" id="{5E2FD0EE-B0A5-4E34-8D68-ECE4590E18A1}"/>
              </a:ext>
            </a:extLst>
          </p:cNvPr>
          <p:cNvSpPr txBox="1"/>
          <p:nvPr/>
        </p:nvSpPr>
        <p:spPr>
          <a:xfrm>
            <a:off x="8619483" y="4704330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152" name="テキスト ボックス 151">
            <a:extLst>
              <a:ext uri="{FF2B5EF4-FFF2-40B4-BE49-F238E27FC236}">
                <a16:creationId xmlns:a16="http://schemas.microsoft.com/office/drawing/2014/main" id="{5E2FD0EE-B0A5-4E34-8D68-ECE4590E18A1}"/>
              </a:ext>
            </a:extLst>
          </p:cNvPr>
          <p:cNvSpPr txBox="1"/>
          <p:nvPr/>
        </p:nvSpPr>
        <p:spPr>
          <a:xfrm>
            <a:off x="8039083" y="4174236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185" name="四角形: 角を丸くする 177">
            <a:extLst>
              <a:ext uri="{FF2B5EF4-FFF2-40B4-BE49-F238E27FC236}">
                <a16:creationId xmlns:a16="http://schemas.microsoft.com/office/drawing/2014/main" id="{1785DDCB-D836-4354-8AFA-BEB7FBF69C65}"/>
              </a:ext>
            </a:extLst>
          </p:cNvPr>
          <p:cNvSpPr/>
          <p:nvPr/>
        </p:nvSpPr>
        <p:spPr>
          <a:xfrm>
            <a:off x="8279085" y="5079926"/>
            <a:ext cx="919311" cy="392423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kumimoji="1" lang="ja-JP" altLang="en-US" sz="800" dirty="0" smtClean="0"/>
              <a:t>質疑応答を通して、新たな課題を見いだせる、討論できる。</a:t>
            </a:r>
            <a:endParaRPr kumimoji="1" lang="en-US" altLang="ja-JP" sz="800" dirty="0"/>
          </a:p>
        </p:txBody>
      </p:sp>
      <p:cxnSp>
        <p:nvCxnSpPr>
          <p:cNvPr id="195" name="コネクタ: カギ線 178">
            <a:extLst>
              <a:ext uri="{FF2B5EF4-FFF2-40B4-BE49-F238E27FC236}">
                <a16:creationId xmlns:a16="http://schemas.microsoft.com/office/drawing/2014/main" id="{212A884B-23E1-4682-BE20-6852FFC1FA09}"/>
              </a:ext>
            </a:extLst>
          </p:cNvPr>
          <p:cNvCxnSpPr>
            <a:cxnSpLocks/>
            <a:stCxn id="185" idx="1"/>
            <a:endCxn id="177" idx="0"/>
          </p:cNvCxnSpPr>
          <p:nvPr/>
        </p:nvCxnSpPr>
        <p:spPr>
          <a:xfrm rot="10800000" flipV="1">
            <a:off x="7465221" y="5276138"/>
            <a:ext cx="813864" cy="314748"/>
          </a:xfrm>
          <a:prstGeom prst="bentConnector2">
            <a:avLst/>
          </a:prstGeom>
          <a:ln w="31750" cmpd="dbl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8" name="コネクタ: カギ線 181">
            <a:extLst>
              <a:ext uri="{FF2B5EF4-FFF2-40B4-BE49-F238E27FC236}">
                <a16:creationId xmlns:a16="http://schemas.microsoft.com/office/drawing/2014/main" id="{083089BC-ED71-4C85-9BE1-377BE7D96052}"/>
              </a:ext>
            </a:extLst>
          </p:cNvPr>
          <p:cNvCxnSpPr>
            <a:cxnSpLocks/>
            <a:stCxn id="185" idx="3"/>
            <a:endCxn id="180" idx="0"/>
          </p:cNvCxnSpPr>
          <p:nvPr/>
        </p:nvCxnSpPr>
        <p:spPr>
          <a:xfrm>
            <a:off x="9198396" y="5276138"/>
            <a:ext cx="195910" cy="309007"/>
          </a:xfrm>
          <a:prstGeom prst="bentConnector2">
            <a:avLst/>
          </a:prstGeom>
          <a:ln w="19050" cmpd="sng">
            <a:tailEnd type="triangle" w="sm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1" name="テキスト ボックス 200">
            <a:extLst>
              <a:ext uri="{FF2B5EF4-FFF2-40B4-BE49-F238E27FC236}">
                <a16:creationId xmlns:a16="http://schemas.microsoft.com/office/drawing/2014/main" id="{5E2FD0EE-B0A5-4E34-8D68-ECE4590E18A1}"/>
              </a:ext>
            </a:extLst>
          </p:cNvPr>
          <p:cNvSpPr txBox="1"/>
          <p:nvPr/>
        </p:nvSpPr>
        <p:spPr>
          <a:xfrm>
            <a:off x="9317518" y="5104966"/>
            <a:ext cx="22663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/>
              <a:t>Yes</a:t>
            </a:r>
            <a:endParaRPr kumimoji="1" lang="ja-JP" altLang="en-US" dirty="0"/>
          </a:p>
        </p:txBody>
      </p:sp>
      <p:sp>
        <p:nvSpPr>
          <p:cNvPr id="202" name="テキスト ボックス 201">
            <a:extLst>
              <a:ext uri="{FF2B5EF4-FFF2-40B4-BE49-F238E27FC236}">
                <a16:creationId xmlns:a16="http://schemas.microsoft.com/office/drawing/2014/main" id="{447A51B7-2ED2-4080-9547-DE78A9855042}"/>
              </a:ext>
            </a:extLst>
          </p:cNvPr>
          <p:cNvSpPr txBox="1"/>
          <p:nvPr/>
        </p:nvSpPr>
        <p:spPr>
          <a:xfrm>
            <a:off x="8046031" y="5099848"/>
            <a:ext cx="21273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900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No</a:t>
            </a:r>
            <a:endParaRPr kumimoji="1" lang="ja-JP" altLang="en-US" dirty="0">
              <a:ln w="317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586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2397</TotalTime>
  <Words>1007</Words>
  <Application>Microsoft Office PowerPoint</Application>
  <PresentationFormat>A4 210 x 297 mm</PresentationFormat>
  <Paragraphs>243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HGP教科書体</vt:lpstr>
      <vt:lpstr>HGP創英角ｺﾞｼｯｸUB</vt:lpstr>
      <vt:lpstr>游ゴシック</vt:lpstr>
      <vt:lpstr>游ゴシック Light</vt:lpstr>
      <vt:lpstr>游明朝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Katsuhisa Fukuno</dc:creator>
  <cp:lastModifiedBy>T-FukunoKa</cp:lastModifiedBy>
  <cp:revision>67</cp:revision>
  <cp:lastPrinted>2021-10-11T07:04:41Z</cp:lastPrinted>
  <dcterms:created xsi:type="dcterms:W3CDTF">2019-08-28T01:49:16Z</dcterms:created>
  <dcterms:modified xsi:type="dcterms:W3CDTF">2021-10-11T23:45:03Z</dcterms:modified>
</cp:coreProperties>
</file>