
<file path=[Content_Types].xml><?xml version="1.0" encoding="utf-8"?>
<Types xmlns="http://schemas.openxmlformats.org/package/2006/content-types">
  <Default Extension="png" ContentType="image/png"/>
  <Default Extension="m4a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9" r:id="rId1"/>
  </p:sldMasterIdLst>
  <p:sldIdLst>
    <p:sldId id="256" r:id="rId2"/>
    <p:sldId id="258" r:id="rId3"/>
    <p:sldId id="257" r:id="rId4"/>
    <p:sldId id="269" r:id="rId5"/>
    <p:sldId id="267" r:id="rId6"/>
    <p:sldId id="268" r:id="rId7"/>
    <p:sldId id="266" r:id="rId8"/>
    <p:sldId id="259" r:id="rId9"/>
    <p:sldId id="260" r:id="rId10"/>
    <p:sldId id="261" r:id="rId11"/>
    <p:sldId id="262" r:id="rId12"/>
    <p:sldId id="263" r:id="rId13"/>
    <p:sldId id="264" r:id="rId14"/>
    <p:sldId id="271" r:id="rId15"/>
    <p:sldId id="270" r:id="rId16"/>
    <p:sldId id="265" r:id="rId17"/>
  </p:sldIdLst>
  <p:sldSz cx="9144000" cy="6858000" type="screen4x3"/>
  <p:notesSz cx="6858000" cy="9144000"/>
  <p:custDataLst>
    <p:tags r:id="rId18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DA4A17F-6034-423B-9E60-15C1F9E038BB}" type="datetimeFigureOut">
              <a:rPr kumimoji="1" lang="ja-JP" altLang="en-US" smtClean="0"/>
              <a:t>2019/10/24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E39B77D-9B20-44DF-BDF5-4951F0F84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9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17F-6034-423B-9E60-15C1F9E038BB}" type="datetimeFigureOut">
              <a:rPr kumimoji="1" lang="ja-JP" altLang="en-US" smtClean="0"/>
              <a:t>2019/10/24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B77D-9B20-44DF-BDF5-4951F0F84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7843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17F-6034-423B-9E60-15C1F9E038BB}" type="datetimeFigureOut">
              <a:rPr kumimoji="1" lang="ja-JP" altLang="en-US" smtClean="0"/>
              <a:t>2019/10/24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B77D-9B20-44DF-BDF5-4951F0F84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0852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17F-6034-423B-9E60-15C1F9E038BB}" type="datetimeFigureOut">
              <a:rPr kumimoji="1" lang="ja-JP" altLang="en-US" smtClean="0"/>
              <a:t>2019/10/24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B77D-9B20-44DF-BDF5-4951F0F84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4259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17F-6034-423B-9E60-15C1F9E038BB}" type="datetimeFigureOut">
              <a:rPr kumimoji="1" lang="ja-JP" altLang="en-US" smtClean="0"/>
              <a:t>2019/10/24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B77D-9B20-44DF-BDF5-4951F0F84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601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17F-6034-423B-9E60-15C1F9E038BB}" type="datetimeFigureOut">
              <a:rPr kumimoji="1" lang="ja-JP" altLang="en-US" smtClean="0"/>
              <a:t>2019/10/24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B77D-9B20-44DF-BDF5-4951F0F84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9511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17F-6034-423B-9E60-15C1F9E038BB}" type="datetimeFigureOut">
              <a:rPr kumimoji="1" lang="ja-JP" altLang="en-US" smtClean="0"/>
              <a:t>2019/10/24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B77D-9B20-44DF-BDF5-4951F0F84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3212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17F-6034-423B-9E60-15C1F9E038BB}" type="datetimeFigureOut">
              <a:rPr kumimoji="1" lang="ja-JP" altLang="en-US" smtClean="0"/>
              <a:t>2019/10/24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B77D-9B20-44DF-BDF5-4951F0F84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036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17F-6034-423B-9E60-15C1F9E038BB}" type="datetimeFigureOut">
              <a:rPr kumimoji="1" lang="ja-JP" altLang="en-US" smtClean="0"/>
              <a:t>2019/10/24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B77D-9B20-44DF-BDF5-4951F0F84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0415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17F-6034-423B-9E60-15C1F9E038BB}" type="datetimeFigureOut">
              <a:rPr kumimoji="1" lang="ja-JP" altLang="en-US" smtClean="0"/>
              <a:t>2019/10/24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B77D-9B20-44DF-BDF5-4951F0F84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912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17F-6034-423B-9E60-15C1F9E038BB}" type="datetimeFigureOut">
              <a:rPr kumimoji="1" lang="ja-JP" altLang="en-US" smtClean="0"/>
              <a:t>2019/10/24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B77D-9B20-44DF-BDF5-4951F0F84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515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CDA4A17F-6034-423B-9E60-15C1F9E038BB}" type="datetimeFigureOut">
              <a:rPr kumimoji="1" lang="ja-JP" altLang="en-US" smtClean="0"/>
              <a:t>2019/10/24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9E39B77D-9B20-44DF-BDF5-4951F0F84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3164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kumimoji="1"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kumimoji="1"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kumimoji="1"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kumimoji="1"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kumimoji="1"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kumimoji="1"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kumimoji="1"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kumimoji="1"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kumimoji="1"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08520" y="3831183"/>
            <a:ext cx="9387270" cy="1470025"/>
          </a:xfrm>
        </p:spPr>
        <p:txBody>
          <a:bodyPr>
            <a:noAutofit/>
          </a:bodyPr>
          <a:lstStyle/>
          <a:p>
            <a:r>
              <a:rPr kumimoji="1" lang="en-US" altLang="ja-JP" sz="8000" dirty="0" smtClean="0"/>
              <a:t>World </a:t>
            </a:r>
            <a:r>
              <a:rPr kumimoji="1" lang="en-US" altLang="ja-JP" sz="8000" dirty="0" smtClean="0"/>
              <a:t>History</a:t>
            </a:r>
            <a:br>
              <a:rPr kumimoji="1" lang="en-US" altLang="ja-JP" sz="8000" dirty="0" smtClean="0"/>
            </a:br>
            <a:r>
              <a:rPr lang="en-US" altLang="ja-JP" sz="2400" dirty="0" smtClean="0"/>
              <a:t>※</a:t>
            </a:r>
            <a:r>
              <a:rPr lang="ja-JP" altLang="en-US" sz="2400" dirty="0" smtClean="0"/>
              <a:t>著作権の都合で一部画像を削除しております</a:t>
            </a:r>
            <a:endParaRPr kumimoji="1" lang="ja-JP" altLang="en-US" sz="80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297167" y="2862042"/>
            <a:ext cx="6575895" cy="1388165"/>
          </a:xfrm>
        </p:spPr>
        <p:txBody>
          <a:bodyPr>
            <a:normAutofit/>
          </a:bodyPr>
          <a:lstStyle/>
          <a:p>
            <a:r>
              <a:rPr lang="en-US" altLang="ja-JP" sz="2800" dirty="0" smtClean="0"/>
              <a:t>26/5/2017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7989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2699792" y="3212976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※</a:t>
            </a:r>
            <a:r>
              <a:rPr kumimoji="1" lang="ja-JP" altLang="en-US" dirty="0" smtClean="0"/>
              <a:t> カーバ神殿の写真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0984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125113" cy="924475"/>
          </a:xfrm>
        </p:spPr>
        <p:txBody>
          <a:bodyPr/>
          <a:lstStyle/>
          <a:p>
            <a:r>
              <a:rPr lang="en-US" altLang="ja-JP" dirty="0" smtClean="0"/>
              <a:t>【2】Muhammad and Islam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1052736"/>
            <a:ext cx="8496944" cy="56728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ja-JP" sz="3200" dirty="0" smtClean="0"/>
              <a:t>  c) In 6C, before Islam made</a:t>
            </a:r>
          </a:p>
          <a:p>
            <a:pPr marL="0" indent="0" defTabSz="270000">
              <a:buNone/>
            </a:pPr>
            <a:r>
              <a:rPr lang="en-US" altLang="ja-JP" sz="3200" dirty="0"/>
              <a:t>	</a:t>
            </a:r>
            <a:r>
              <a:rPr lang="ja-JP" altLang="en-US" sz="3200" dirty="0" smtClean="0"/>
              <a:t>① </a:t>
            </a:r>
            <a:r>
              <a:rPr lang="en-US" altLang="ja-JP" sz="3200" dirty="0" smtClean="0"/>
              <a:t>Byzantine Empire(Eastern Roman Empire)</a:t>
            </a:r>
          </a:p>
          <a:p>
            <a:pPr marL="0" indent="0" defTabSz="270000">
              <a:buNone/>
            </a:pPr>
            <a:r>
              <a:rPr kumimoji="1" lang="en-US" altLang="ja-JP" sz="3200" dirty="0"/>
              <a:t> </a:t>
            </a:r>
            <a:r>
              <a:rPr kumimoji="1" lang="en-US" altLang="ja-JP" sz="3200" dirty="0" smtClean="0"/>
              <a:t>                  V.S.      </a:t>
            </a:r>
            <a:r>
              <a:rPr kumimoji="1" lang="en-US" altLang="ja-JP" sz="3200" dirty="0" err="1" smtClean="0"/>
              <a:t>Sasanian</a:t>
            </a:r>
            <a:r>
              <a:rPr kumimoji="1" lang="en-US" altLang="ja-JP" sz="3200" dirty="0" smtClean="0"/>
              <a:t> Empire(in Persia) in 6C</a:t>
            </a:r>
          </a:p>
          <a:p>
            <a:pPr marL="0" indent="0" defTabSz="270000">
              <a:buNone/>
            </a:pPr>
            <a:r>
              <a:rPr lang="en-US" altLang="ja-JP" sz="3200" dirty="0"/>
              <a:t>	</a:t>
            </a:r>
            <a:r>
              <a:rPr lang="ja-JP" altLang="en-US" sz="3200" dirty="0" smtClean="0"/>
              <a:t>② </a:t>
            </a:r>
            <a:r>
              <a:rPr lang="en-US" altLang="ja-JP" sz="3200" dirty="0" smtClean="0"/>
              <a:t>Trade route through Mesopotamia(Iraq) 		 </a:t>
            </a:r>
          </a:p>
          <a:p>
            <a:pPr marL="0" indent="0" defTabSz="27000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     </a:t>
            </a:r>
            <a:r>
              <a:rPr lang="en-US" altLang="ja-JP" sz="3200" dirty="0" err="1" smtClean="0"/>
              <a:t>delined</a:t>
            </a:r>
            <a:endParaRPr lang="en-US" altLang="ja-JP" sz="3200" dirty="0" smtClean="0"/>
          </a:p>
          <a:p>
            <a:pPr marL="0" indent="0" defTabSz="270000">
              <a:buNone/>
            </a:pPr>
            <a:r>
              <a:rPr kumimoji="1" lang="en-US" altLang="ja-JP" sz="3200" dirty="0"/>
              <a:t>	</a:t>
            </a:r>
            <a:r>
              <a:rPr kumimoji="1" lang="ja-JP" altLang="en-US" sz="3200" dirty="0" smtClean="0"/>
              <a:t>③ </a:t>
            </a:r>
            <a:r>
              <a:rPr kumimoji="1" lang="en-US" altLang="ja-JP" sz="3200" dirty="0" smtClean="0"/>
              <a:t>Trade route between </a:t>
            </a:r>
            <a:r>
              <a:rPr lang="en-US" altLang="ja-JP" sz="3200" dirty="0" smtClean="0"/>
              <a:t>A</a:t>
            </a:r>
            <a:r>
              <a:rPr kumimoji="1" lang="en-US" altLang="ja-JP" sz="3200" dirty="0" smtClean="0"/>
              <a:t>den</a:t>
            </a:r>
            <a:r>
              <a:rPr lang="en-US" altLang="ja-JP" sz="3200" dirty="0" smtClean="0"/>
              <a:t>(Yemen) and Syria </a:t>
            </a:r>
          </a:p>
          <a:p>
            <a:pPr marL="0" indent="0" defTabSz="27000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     developed.</a:t>
            </a:r>
          </a:p>
          <a:p>
            <a:pPr marL="0" indent="0" defTabSz="270000">
              <a:buNone/>
            </a:pPr>
            <a:r>
              <a:rPr lang="en-US" altLang="ja-JP" sz="3200" dirty="0" smtClean="0"/>
              <a:t>	</a:t>
            </a:r>
            <a:r>
              <a:rPr lang="ja-JP" altLang="en-US" sz="3200" dirty="0" smtClean="0"/>
              <a:t>④ </a:t>
            </a:r>
            <a:r>
              <a:rPr lang="en-US" altLang="ja-JP" sz="3200" dirty="0" smtClean="0"/>
              <a:t>Mecca became one of the most prosperous  </a:t>
            </a:r>
          </a:p>
          <a:p>
            <a:pPr marL="0" indent="0" defTabSz="27000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     city</a:t>
            </a:r>
            <a:r>
              <a:rPr lang="en-US" altLang="ja-JP" sz="3200" dirty="0"/>
              <a:t>, but a </a:t>
            </a:r>
            <a:r>
              <a:rPr lang="en-US" altLang="ja-JP" sz="3200" dirty="0" smtClean="0"/>
              <a:t>gap between </a:t>
            </a:r>
            <a:r>
              <a:rPr lang="en-US" altLang="ja-JP" sz="3200" dirty="0"/>
              <a:t>the rich and the </a:t>
            </a:r>
            <a:r>
              <a:rPr lang="en-US" altLang="ja-JP" sz="3200" dirty="0" smtClean="0"/>
              <a:t>poor</a:t>
            </a:r>
          </a:p>
          <a:p>
            <a:pPr marL="0" indent="0" defTabSz="27000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     was widened.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1115616" y="1625420"/>
            <a:ext cx="7128792" cy="4854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800" dirty="0" smtClean="0">
                <a:solidFill>
                  <a:schemeClr val="tx1"/>
                </a:solidFill>
              </a:rPr>
              <a:t>11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915816" y="2204864"/>
            <a:ext cx="5580620" cy="461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 smtClean="0">
                <a:solidFill>
                  <a:schemeClr val="tx1"/>
                </a:solidFill>
              </a:rPr>
              <a:t>12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6836573" y="2740249"/>
            <a:ext cx="936104" cy="4747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 smtClean="0">
                <a:solidFill>
                  <a:schemeClr val="tx1"/>
                </a:solidFill>
              </a:rPr>
              <a:t>13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115616" y="5013176"/>
            <a:ext cx="1080120" cy="4747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>
                <a:solidFill>
                  <a:schemeClr val="tx1"/>
                </a:solidFill>
              </a:rPr>
              <a:t>9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42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2699792" y="3212976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※</a:t>
            </a:r>
            <a:r>
              <a:rPr lang="ja-JP" altLang="en-US" dirty="0"/>
              <a:t> </a:t>
            </a:r>
            <a:r>
              <a:rPr lang="ja-JP" altLang="en-US" dirty="0" smtClean="0"/>
              <a:t>ビザンツ帝国対ササン朝の地図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034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125113" cy="924475"/>
          </a:xfrm>
        </p:spPr>
        <p:txBody>
          <a:bodyPr/>
          <a:lstStyle/>
          <a:p>
            <a:r>
              <a:rPr lang="en-US" altLang="ja-JP" dirty="0" smtClean="0"/>
              <a:t>【2】Muhammad and Islam</a:t>
            </a:r>
            <a:endParaRPr kumimoji="1" lang="ja-JP" altLang="en-US" dirty="0"/>
          </a:p>
        </p:txBody>
      </p:sp>
      <p:sp>
        <p:nvSpPr>
          <p:cNvPr id="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836712"/>
            <a:ext cx="8784976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ja-JP" sz="3200" dirty="0" smtClean="0"/>
              <a:t>(2) The birth of Islam</a:t>
            </a:r>
          </a:p>
          <a:p>
            <a:pPr marL="0" indent="0">
              <a:buNone/>
            </a:pPr>
            <a:r>
              <a:rPr lang="en-US" altLang="ja-JP" sz="3200" dirty="0" smtClean="0"/>
              <a:t>    Muhammad, merchant of Mecca, from the house  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of </a:t>
            </a:r>
            <a:r>
              <a:rPr lang="en-US" altLang="ja-JP" sz="3200" dirty="0" err="1" smtClean="0"/>
              <a:t>Hashim</a:t>
            </a:r>
            <a:r>
              <a:rPr lang="en-US" altLang="ja-JP" sz="3200" dirty="0" smtClean="0"/>
              <a:t>(Quraysh)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</a:t>
            </a:r>
            <a:r>
              <a:rPr lang="ja-JP" altLang="en-US" sz="3200" dirty="0" smtClean="0"/>
              <a:t>① </a:t>
            </a:r>
            <a:r>
              <a:rPr lang="en-US" altLang="ja-JP" sz="3200" dirty="0"/>
              <a:t>A</a:t>
            </a:r>
            <a:r>
              <a:rPr lang="en-US" altLang="ja-JP" sz="3200" dirty="0" smtClean="0"/>
              <a:t>bout 610, he realized himself as prophet, 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      who was revealed by Allah(God), and preach 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      the precepts of “Islam”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 Islam= absolute submission to the will of Allah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          	   &amp; all people are equal before Allah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                </a:t>
            </a:r>
            <a:r>
              <a:rPr lang="en-US" altLang="ja-JP" sz="3200" dirty="0"/>
              <a:t>&amp; forbid </a:t>
            </a:r>
            <a:r>
              <a:rPr lang="en-US" altLang="ja-JP" sz="3200" dirty="0" smtClean="0"/>
              <a:t>the </a:t>
            </a:r>
            <a:r>
              <a:rPr lang="en-US" altLang="ja-JP" sz="3200" dirty="0"/>
              <a:t>worship of </a:t>
            </a:r>
            <a:r>
              <a:rPr lang="en-US" altLang="ja-JP" sz="3200" dirty="0" smtClean="0"/>
              <a:t>icons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611560" y="1412776"/>
            <a:ext cx="2088232" cy="461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 smtClean="0">
                <a:solidFill>
                  <a:schemeClr val="tx1"/>
                </a:solidFill>
              </a:rPr>
              <a:t>14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4644008" y="3140968"/>
            <a:ext cx="1800200" cy="461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 smtClean="0">
                <a:solidFill>
                  <a:schemeClr val="tx1"/>
                </a:solidFill>
              </a:rPr>
              <a:t>15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949800" y="4221088"/>
            <a:ext cx="3342280" cy="461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 smtClean="0">
                <a:solidFill>
                  <a:schemeClr val="tx1"/>
                </a:solidFill>
              </a:rPr>
              <a:t>16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524328" y="4221087"/>
            <a:ext cx="1008112" cy="461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 smtClean="0">
                <a:solidFill>
                  <a:schemeClr val="tx1"/>
                </a:solidFill>
              </a:rPr>
              <a:t>15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4612675" y="4840171"/>
            <a:ext cx="895429" cy="461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 smtClean="0">
                <a:solidFill>
                  <a:schemeClr val="tx1"/>
                </a:solidFill>
              </a:rPr>
              <a:t>17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6768244" y="4821739"/>
            <a:ext cx="1008112" cy="461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 smtClean="0">
                <a:solidFill>
                  <a:schemeClr val="tx1"/>
                </a:solidFill>
              </a:rPr>
              <a:t>15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995936" y="5373216"/>
            <a:ext cx="2772308" cy="461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 smtClean="0">
                <a:solidFill>
                  <a:schemeClr val="tx1"/>
                </a:solidFill>
              </a:rPr>
              <a:t>18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45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爆発 1 3"/>
          <p:cNvSpPr/>
          <p:nvPr/>
        </p:nvSpPr>
        <p:spPr>
          <a:xfrm>
            <a:off x="1619672" y="1484784"/>
            <a:ext cx="6199382" cy="3600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1500" dirty="0" smtClean="0">
                <a:solidFill>
                  <a:schemeClr val="tx1"/>
                </a:solidFill>
                <a:latin typeface="+mj-lt"/>
              </a:rPr>
              <a:t>But!!</a:t>
            </a:r>
            <a:endParaRPr kumimoji="1" lang="ja-JP" altLang="en-US" sz="115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228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-180528" y="116632"/>
            <a:ext cx="7125113" cy="924475"/>
          </a:xfrm>
        </p:spPr>
        <p:txBody>
          <a:bodyPr/>
          <a:lstStyle/>
          <a:p>
            <a:r>
              <a:rPr lang="en-US" altLang="ja-JP" dirty="0" smtClean="0"/>
              <a:t>【2】Muhammad and Islam</a:t>
            </a:r>
            <a:endParaRPr kumimoji="1" lang="ja-JP" altLang="en-US" dirty="0"/>
          </a:p>
        </p:txBody>
      </p:sp>
      <p:sp>
        <p:nvSpPr>
          <p:cNvPr id="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7504" y="836712"/>
            <a:ext cx="9036496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3200" dirty="0"/>
              <a:t> </a:t>
            </a:r>
            <a:r>
              <a:rPr lang="en-US" altLang="ja-JP" sz="3200" dirty="0" smtClean="0"/>
              <a:t>(2) The birth of Islam</a:t>
            </a:r>
          </a:p>
          <a:p>
            <a:pPr marL="0" indent="0">
              <a:buNone/>
            </a:pPr>
            <a:r>
              <a:rPr lang="en-US" altLang="ja-JP" sz="3200" dirty="0" smtClean="0"/>
              <a:t>    </a:t>
            </a:r>
            <a:r>
              <a:rPr lang="ja-JP" altLang="en-US" sz="3200" dirty="0" smtClean="0"/>
              <a:t>② </a:t>
            </a:r>
            <a:r>
              <a:rPr lang="en-US" altLang="ja-JP" sz="3200" dirty="0" smtClean="0"/>
              <a:t>Some people in Mecca persecuted Muhammad</a:t>
            </a:r>
          </a:p>
          <a:p>
            <a:pPr marL="0" indent="0">
              <a:buNone/>
            </a:pPr>
            <a:r>
              <a:rPr lang="en-US" altLang="ja-JP" sz="3200" dirty="0" smtClean="0"/>
              <a:t>    </a:t>
            </a:r>
            <a:r>
              <a:rPr lang="ja-JP" altLang="en-US" sz="3200" dirty="0" smtClean="0"/>
              <a:t>③ </a:t>
            </a:r>
            <a:r>
              <a:rPr lang="en-US" altLang="ja-JP" sz="3200" dirty="0" smtClean="0"/>
              <a:t>In 622, </a:t>
            </a:r>
            <a:r>
              <a:rPr lang="en-US" altLang="ja-JP" sz="3200" dirty="0"/>
              <a:t>he </a:t>
            </a:r>
            <a:r>
              <a:rPr lang="en-US" altLang="ja-JP" sz="3200" dirty="0" smtClean="0"/>
              <a:t>escaped from Mecca to Medina with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      his believer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       = it’s called “the </a:t>
            </a:r>
            <a:r>
              <a:rPr lang="en-US" altLang="ja-JP" sz="3200" dirty="0" err="1" smtClean="0"/>
              <a:t>Hejira</a:t>
            </a:r>
            <a:r>
              <a:rPr lang="en-US" altLang="ja-JP" sz="3200" dirty="0" smtClean="0"/>
              <a:t>”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</a:t>
            </a:r>
            <a:r>
              <a:rPr lang="ja-JP" altLang="en-US" sz="3200" dirty="0" smtClean="0"/>
              <a:t>④ </a:t>
            </a:r>
            <a:r>
              <a:rPr lang="en-US" altLang="ja-JP" sz="3200" dirty="0" smtClean="0"/>
              <a:t>Then he formed the Islamic community called 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      “</a:t>
            </a:r>
            <a:r>
              <a:rPr lang="en-US" altLang="ja-JP" sz="3200" dirty="0" err="1" smtClean="0"/>
              <a:t>umma</a:t>
            </a:r>
            <a:r>
              <a:rPr lang="en-US" altLang="ja-JP" sz="3200" dirty="0" smtClean="0"/>
              <a:t>”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</a:t>
            </a:r>
            <a:r>
              <a:rPr lang="ja-JP" altLang="en-US" sz="3200" dirty="0" smtClean="0"/>
              <a:t>⑤ </a:t>
            </a:r>
            <a:r>
              <a:rPr lang="en-US" altLang="ja-JP" sz="3200" dirty="0" smtClean="0"/>
              <a:t>In 630, he occupied Mecca with his believer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</a:t>
            </a:r>
            <a:r>
              <a:rPr lang="ja-JP" altLang="en-US" sz="3200" dirty="0" smtClean="0"/>
              <a:t>⑥ </a:t>
            </a:r>
            <a:r>
              <a:rPr lang="en-US" altLang="ja-JP" sz="3200" dirty="0" smtClean="0"/>
              <a:t>And he united Arabian tribes as “</a:t>
            </a:r>
            <a:r>
              <a:rPr lang="en-US" altLang="ja-JP" sz="3200" dirty="0" err="1" smtClean="0"/>
              <a:t>umma</a:t>
            </a:r>
            <a:r>
              <a:rPr lang="en-US" altLang="ja-JP" sz="3200" dirty="0" smtClean="0"/>
              <a:t>” </a:t>
            </a:r>
          </a:p>
        </p:txBody>
      </p:sp>
      <p:sp>
        <p:nvSpPr>
          <p:cNvPr id="6" name="爆発 1 5"/>
          <p:cNvSpPr/>
          <p:nvPr/>
        </p:nvSpPr>
        <p:spPr>
          <a:xfrm>
            <a:off x="7304625" y="-105207"/>
            <a:ext cx="1728192" cy="1656184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  <a:latin typeface="+mj-lt"/>
              </a:rPr>
              <a:t>But!!</a:t>
            </a:r>
            <a:endParaRPr kumimoji="1" lang="ja-JP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6660232" y="1983026"/>
            <a:ext cx="1296144" cy="461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 smtClean="0">
                <a:solidFill>
                  <a:schemeClr val="tx1"/>
                </a:solidFill>
              </a:rPr>
              <a:t>19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779912" y="3135507"/>
            <a:ext cx="1008112" cy="461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 smtClean="0">
                <a:solidFill>
                  <a:schemeClr val="tx1"/>
                </a:solidFill>
              </a:rPr>
              <a:t>20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187624" y="4293096"/>
            <a:ext cx="1080120" cy="461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 smtClean="0">
                <a:solidFill>
                  <a:schemeClr val="tx1"/>
                </a:solidFill>
              </a:rPr>
              <a:t>21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6449880" y="5373216"/>
            <a:ext cx="1074448" cy="461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 smtClean="0">
                <a:solidFill>
                  <a:schemeClr val="tx1"/>
                </a:solidFill>
              </a:rPr>
              <a:t>21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2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125113" cy="924475"/>
          </a:xfrm>
        </p:spPr>
        <p:txBody>
          <a:bodyPr/>
          <a:lstStyle/>
          <a:p>
            <a:r>
              <a:rPr lang="en-US" altLang="ja-JP" dirty="0" smtClean="0"/>
              <a:t>【2】Muhammad and Islam</a:t>
            </a:r>
            <a:endParaRPr kumimoji="1" lang="ja-JP" altLang="en-US" dirty="0"/>
          </a:p>
        </p:txBody>
      </p:sp>
      <p:sp>
        <p:nvSpPr>
          <p:cNvPr id="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017" y="1025352"/>
            <a:ext cx="8784976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3200" dirty="0" smtClean="0"/>
              <a:t>(3) The idea of Islam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a) Holly book = “Quran”    </a:t>
            </a:r>
            <a:r>
              <a:rPr lang="en-US" altLang="ja-JP" sz="3200" dirty="0"/>
              <a:t> </a:t>
            </a:r>
            <a:endParaRPr lang="en-US" altLang="ja-JP" sz="3200" dirty="0" smtClean="0"/>
          </a:p>
          <a:p>
            <a:pPr marL="0" indent="0">
              <a:buNone/>
            </a:pPr>
            <a:r>
              <a:rPr lang="ja-JP" altLang="en-US" sz="3200" dirty="0" smtClean="0"/>
              <a:t>→    </a:t>
            </a:r>
            <a:r>
              <a:rPr lang="en-US" altLang="ja-JP" sz="3200" dirty="0" smtClean="0"/>
              <a:t>Islamic law = “Sharia”</a:t>
            </a:r>
          </a:p>
          <a:p>
            <a:pPr marL="0" indent="0">
              <a:buNone/>
            </a:pPr>
            <a:endParaRPr lang="en-US" altLang="ja-JP" sz="3200" dirty="0"/>
          </a:p>
          <a:p>
            <a:pPr marL="0" indent="0">
              <a:buNone/>
            </a:pPr>
            <a:r>
              <a:rPr lang="en-US" altLang="ja-JP" sz="3200" dirty="0" smtClean="0"/>
              <a:t>  b) Practical religion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   the six articles of faith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   the five pillars</a:t>
            </a:r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en-US" altLang="ja-JP" sz="3200" dirty="0" smtClean="0"/>
              <a:t>         and haram</a:t>
            </a:r>
          </a:p>
        </p:txBody>
      </p:sp>
    </p:spTree>
    <p:extLst>
      <p:ext uri="{BB962C8B-B14F-4D97-AF65-F5344CB8AC3E}">
        <p14:creationId xmlns:p14="http://schemas.microsoft.com/office/powerpoint/2010/main" val="358543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09442" y="332656"/>
            <a:ext cx="7125113" cy="924475"/>
          </a:xfrm>
        </p:spPr>
        <p:txBody>
          <a:bodyPr>
            <a:normAutofit/>
          </a:bodyPr>
          <a:lstStyle/>
          <a:p>
            <a:pPr algn="ctr"/>
            <a:r>
              <a:rPr kumimoji="1" lang="en-US" altLang="ja-JP" sz="4800" dirty="0" smtClean="0"/>
              <a:t>Self-introduction</a:t>
            </a:r>
            <a:endParaRPr kumimoji="1" lang="ja-JP" altLang="en-US" sz="48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43608" y="1628800"/>
            <a:ext cx="7125112" cy="4176464"/>
          </a:xfrm>
        </p:spPr>
        <p:txBody>
          <a:bodyPr>
            <a:noAutofit/>
          </a:bodyPr>
          <a:lstStyle/>
          <a:p>
            <a:r>
              <a:rPr kumimoji="1" lang="en-US" altLang="ja-JP" sz="3200" dirty="0" smtClean="0"/>
              <a:t>Let’s introduce ourselves each other!</a:t>
            </a:r>
            <a:endParaRPr lang="en-US" altLang="ja-JP" sz="3200" dirty="0"/>
          </a:p>
          <a:p>
            <a:r>
              <a:rPr kumimoji="1" lang="en-US" altLang="ja-JP" sz="3200" dirty="0" smtClean="0"/>
              <a:t>Talk about …</a:t>
            </a:r>
          </a:p>
          <a:p>
            <a:pPr lvl="1"/>
            <a:r>
              <a:rPr lang="en-US" altLang="ja-JP" sz="3200" dirty="0" smtClean="0"/>
              <a:t>Your favorite subject</a:t>
            </a:r>
          </a:p>
          <a:p>
            <a:pPr lvl="1"/>
            <a:r>
              <a:rPr kumimoji="1" lang="en-US" altLang="ja-JP" sz="3200" dirty="0" smtClean="0"/>
              <a:t>Your favorite movie, actor, game, anime, manga…</a:t>
            </a:r>
          </a:p>
          <a:p>
            <a:pPr lvl="1"/>
            <a:r>
              <a:rPr lang="en-US" altLang="ja-JP" sz="3200" dirty="0" smtClean="0"/>
              <a:t>And anything you want to talk</a:t>
            </a:r>
            <a:endParaRPr lang="en-US" altLang="ja-JP" sz="3600" dirty="0" smtClean="0"/>
          </a:p>
          <a:p>
            <a:r>
              <a:rPr kumimoji="1" lang="en-US" altLang="ja-JP" sz="4000" dirty="0" smtClean="0"/>
              <a:t>First speaker is …</a:t>
            </a:r>
          </a:p>
          <a:p>
            <a:pPr marL="0" indent="0">
              <a:buNone/>
            </a:pPr>
            <a:r>
              <a:rPr lang="en-US" altLang="ja-JP" sz="4000" dirty="0"/>
              <a:t> </a:t>
            </a:r>
            <a:r>
              <a:rPr lang="en-US" altLang="ja-JP" sz="4000" dirty="0" smtClean="0"/>
              <a:t>                </a:t>
            </a:r>
            <a:r>
              <a:rPr kumimoji="1" lang="en-US" altLang="ja-JP" sz="4000" dirty="0" smtClean="0"/>
              <a:t> the tallest person!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36094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57250" y="332656"/>
            <a:ext cx="7406640" cy="1356360"/>
          </a:xfrm>
        </p:spPr>
        <p:txBody>
          <a:bodyPr>
            <a:normAutofit/>
          </a:bodyPr>
          <a:lstStyle/>
          <a:p>
            <a:pPr algn="ctr"/>
            <a:r>
              <a:rPr kumimoji="1" lang="en-US" altLang="ja-JP" sz="4800" dirty="0" smtClean="0"/>
              <a:t>Islam Quiz!</a:t>
            </a:r>
            <a:endParaRPr kumimoji="1" lang="ja-JP" altLang="en-US" sz="48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11560" y="1628800"/>
            <a:ext cx="8280919" cy="4968552"/>
          </a:xfrm>
        </p:spPr>
        <p:txBody>
          <a:bodyPr>
            <a:normAutofit/>
          </a:bodyPr>
          <a:lstStyle/>
          <a:p>
            <a:r>
              <a:rPr lang="en-US" altLang="ja-JP" sz="3600" dirty="0" smtClean="0"/>
              <a:t> I will ask you 14 questions</a:t>
            </a:r>
          </a:p>
          <a:p>
            <a:pPr defTabSz="360000"/>
            <a:r>
              <a:rPr lang="ja-JP" altLang="en-US" sz="3600" dirty="0"/>
              <a:t> </a:t>
            </a:r>
            <a:r>
              <a:rPr kumimoji="1" lang="en-US" altLang="ja-JP" sz="3600" dirty="0" smtClean="0"/>
              <a:t>If you think that the sentence is True, </a:t>
            </a:r>
            <a:r>
              <a:rPr lang="en-US" altLang="ja-JP" sz="3600" dirty="0"/>
              <a:t> </a:t>
            </a:r>
            <a:r>
              <a:rPr lang="en-US" altLang="ja-JP" sz="3600" dirty="0" smtClean="0"/>
              <a:t>			</a:t>
            </a:r>
            <a:r>
              <a:rPr kumimoji="1" lang="en-US" altLang="ja-JP" sz="3600" dirty="0" smtClean="0"/>
              <a:t>write T in </a:t>
            </a:r>
            <a:r>
              <a:rPr lang="ja-JP" altLang="en-US" sz="3600" dirty="0" smtClean="0"/>
              <a:t>□</a:t>
            </a:r>
            <a:endParaRPr lang="en-US" altLang="ja-JP" sz="3600" dirty="0" smtClean="0"/>
          </a:p>
          <a:p>
            <a:r>
              <a:rPr kumimoji="1" lang="en-US" altLang="ja-JP" sz="3600" dirty="0" smtClean="0"/>
              <a:t> If you think it’s False, write F</a:t>
            </a:r>
            <a:endParaRPr lang="en-US" altLang="ja-JP" sz="3600" dirty="0"/>
          </a:p>
          <a:p>
            <a:r>
              <a:rPr kumimoji="1" lang="en-US" altLang="ja-JP" sz="3600" dirty="0" smtClean="0"/>
              <a:t> First, try it yourself!</a:t>
            </a:r>
          </a:p>
          <a:p>
            <a:endParaRPr lang="en-US" altLang="ja-JP" sz="2800" dirty="0"/>
          </a:p>
          <a:p>
            <a:pPr defTabSz="180000"/>
            <a:r>
              <a:rPr lang="en-US" altLang="ja-JP" sz="4000" dirty="0" smtClean="0"/>
              <a:t> Then, talk to each other!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18470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04683" y="692696"/>
            <a:ext cx="7406640" cy="1356360"/>
          </a:xfrm>
        </p:spPr>
        <p:txBody>
          <a:bodyPr>
            <a:normAutofit/>
          </a:bodyPr>
          <a:lstStyle/>
          <a:p>
            <a:pPr algn="ctr"/>
            <a:r>
              <a:rPr kumimoji="1" lang="en-US" altLang="ja-JP" sz="4800" dirty="0" smtClean="0"/>
              <a:t>Answer!</a:t>
            </a:r>
            <a:endParaRPr kumimoji="1" lang="ja-JP" altLang="en-US" sz="48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1" cy="4968552"/>
          </a:xfrm>
        </p:spPr>
        <p:txBody>
          <a:bodyPr>
            <a:normAutofit/>
          </a:bodyPr>
          <a:lstStyle/>
          <a:p>
            <a:pPr marL="34290" indent="0">
              <a:buNone/>
            </a:pPr>
            <a:endParaRPr lang="en-US" altLang="ja-JP" sz="3600" dirty="0" smtClean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34290" indent="0">
              <a:buNone/>
            </a:pPr>
            <a:endParaRPr lang="en-US" altLang="ja-JP" sz="36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823619"/>
              </p:ext>
            </p:extLst>
          </p:nvPr>
        </p:nvGraphicFramePr>
        <p:xfrm>
          <a:off x="324957" y="2132856"/>
          <a:ext cx="8568952" cy="354416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</a:tblGrid>
              <a:tr h="17720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1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2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3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4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5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6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7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8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9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10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11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12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13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14</a:t>
                      </a:r>
                      <a:endParaRPr kumimoji="1" lang="ja-JP" altLang="en-US" sz="3200" dirty="0"/>
                    </a:p>
                  </a:txBody>
                  <a:tcPr anchor="ctr"/>
                </a:tc>
              </a:tr>
              <a:tr h="17720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F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T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F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F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T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F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F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F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F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F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T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F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F</a:t>
                      </a:r>
                      <a:endParaRPr kumimoji="1" lang="ja-JP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F</a:t>
                      </a:r>
                      <a:endParaRPr kumimoji="1" lang="ja-JP" altLang="en-US" sz="32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76256" y="10660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5349" y="260648"/>
            <a:ext cx="7125113" cy="924475"/>
          </a:xfrm>
        </p:spPr>
        <p:txBody>
          <a:bodyPr/>
          <a:lstStyle/>
          <a:p>
            <a:r>
              <a:rPr lang="en-US" altLang="ja-JP" dirty="0" smtClean="0"/>
              <a:t>【2】Muhammad and Islam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7208" y="1196752"/>
            <a:ext cx="8518306" cy="5184575"/>
          </a:xfrm>
        </p:spPr>
        <p:txBody>
          <a:bodyPr>
            <a:normAutofit/>
          </a:bodyPr>
          <a:lstStyle/>
          <a:p>
            <a:pPr>
              <a:buAutoNum type="arabicParenBoth"/>
            </a:pPr>
            <a:r>
              <a:rPr lang="en-US" altLang="ja-JP" sz="3600" dirty="0" smtClean="0"/>
              <a:t> The Arabian peninsula before Islamized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en-US" altLang="ja-JP" sz="3600" dirty="0" smtClean="0"/>
              <a:t>  a) Arabian economy</a:t>
            </a:r>
          </a:p>
          <a:p>
            <a:pPr marL="0" indent="0" defTabSz="270000">
              <a:buNone/>
            </a:pPr>
            <a:endParaRPr lang="en-US" altLang="ja-JP" dirty="0" smtClean="0"/>
          </a:p>
          <a:p>
            <a:pPr marL="0" indent="0" defTabSz="180000">
              <a:buNone/>
            </a:pPr>
            <a:r>
              <a:rPr lang="en-US" altLang="ja-JP" dirty="0" smtClean="0"/>
              <a:t>  </a:t>
            </a:r>
            <a:endParaRPr kumimoji="1" lang="en-US" altLang="ja-JP" dirty="0" smtClean="0"/>
          </a:p>
        </p:txBody>
      </p:sp>
      <p:sp>
        <p:nvSpPr>
          <p:cNvPr id="6" name="正方形/長方形 5"/>
          <p:cNvSpPr/>
          <p:nvPr/>
        </p:nvSpPr>
        <p:spPr>
          <a:xfrm>
            <a:off x="971600" y="1628800"/>
            <a:ext cx="158417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 smtClean="0">
                <a:solidFill>
                  <a:schemeClr val="tx1"/>
                </a:solidFill>
              </a:rPr>
              <a:t>5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57251" y="620688"/>
            <a:ext cx="7404653" cy="5475312"/>
          </a:xfrm>
        </p:spPr>
        <p:txBody>
          <a:bodyPr/>
          <a:lstStyle/>
          <a:p>
            <a:pPr marL="34290" indent="0">
              <a:buNone/>
            </a:pPr>
            <a:r>
              <a:rPr kumimoji="1" lang="en-US" altLang="ja-JP" dirty="0" smtClean="0"/>
              <a:t>※</a:t>
            </a:r>
            <a:r>
              <a:rPr kumimoji="1" lang="ja-JP" altLang="en-US" dirty="0" smtClean="0"/>
              <a:t> アラビア半島の地図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6504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5349" y="260648"/>
            <a:ext cx="7125113" cy="924475"/>
          </a:xfrm>
        </p:spPr>
        <p:txBody>
          <a:bodyPr/>
          <a:lstStyle/>
          <a:p>
            <a:r>
              <a:rPr lang="en-US" altLang="ja-JP" dirty="0" smtClean="0"/>
              <a:t>【2】Muhammad and Islam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7208" y="1196752"/>
            <a:ext cx="8133224" cy="5184575"/>
          </a:xfrm>
        </p:spPr>
        <p:txBody>
          <a:bodyPr>
            <a:normAutofit fontScale="92500"/>
          </a:bodyPr>
          <a:lstStyle/>
          <a:p>
            <a:pPr>
              <a:buAutoNum type="arabicParenBoth"/>
            </a:pPr>
            <a:r>
              <a:rPr lang="en-US" altLang="ja-JP" sz="3900" dirty="0"/>
              <a:t> The Arabian peninsula before Islamized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en-US" altLang="ja-JP" sz="3900" dirty="0"/>
              <a:t>  a) Arabian economy</a:t>
            </a:r>
          </a:p>
          <a:p>
            <a:pPr marL="0" indent="0">
              <a:lnSpc>
                <a:spcPct val="60000"/>
              </a:lnSpc>
              <a:buNone/>
            </a:pPr>
            <a:endParaRPr lang="en-US" altLang="ja-JP" sz="3900" dirty="0"/>
          </a:p>
          <a:p>
            <a:pPr marL="0" indent="0" defTabSz="270000">
              <a:lnSpc>
                <a:spcPct val="60000"/>
              </a:lnSpc>
              <a:buNone/>
            </a:pPr>
            <a:r>
              <a:rPr lang="en-US" altLang="ja-JP" sz="3900" dirty="0"/>
              <a:t>	Around oases in the desert, Arabians </a:t>
            </a:r>
          </a:p>
          <a:p>
            <a:pPr marL="0" indent="0" defTabSz="270000">
              <a:buNone/>
            </a:pPr>
            <a:r>
              <a:rPr lang="en-US" altLang="ja-JP" sz="3900" dirty="0"/>
              <a:t>	engaged in</a:t>
            </a:r>
            <a:r>
              <a:rPr lang="ja-JP" altLang="en-US" sz="3900" dirty="0"/>
              <a:t> </a:t>
            </a:r>
            <a:r>
              <a:rPr lang="en-US" altLang="ja-JP" sz="3900" dirty="0"/>
              <a:t>agriculture </a:t>
            </a:r>
          </a:p>
          <a:p>
            <a:pPr marL="0" indent="0" defTabSz="270000">
              <a:buNone/>
            </a:pPr>
            <a:r>
              <a:rPr lang="en-US" altLang="ja-JP" sz="3900" dirty="0"/>
              <a:t>	or leaded a nomadic life.</a:t>
            </a:r>
          </a:p>
          <a:p>
            <a:pPr marL="0" indent="0" defTabSz="270000">
              <a:buNone/>
            </a:pPr>
            <a:r>
              <a:rPr lang="en-US" altLang="ja-JP" sz="3900" dirty="0"/>
              <a:t>	And there were also merchants with  	caravan.</a:t>
            </a:r>
          </a:p>
          <a:p>
            <a:pPr marL="0" indent="0" defTabSz="270000">
              <a:buNone/>
            </a:pPr>
            <a:endParaRPr lang="en-US" altLang="ja-JP" dirty="0" smtClean="0"/>
          </a:p>
          <a:p>
            <a:pPr marL="0" indent="0" defTabSz="180000">
              <a:buNone/>
            </a:pPr>
            <a:r>
              <a:rPr lang="en-US" altLang="ja-JP" dirty="0" smtClean="0"/>
              <a:t>  </a:t>
            </a:r>
            <a:endParaRPr kumimoji="1" lang="en-US" altLang="ja-JP" dirty="0" smtClean="0"/>
          </a:p>
        </p:txBody>
      </p:sp>
      <p:sp>
        <p:nvSpPr>
          <p:cNvPr id="7" name="正方形/長方形 6"/>
          <p:cNvSpPr/>
          <p:nvPr/>
        </p:nvSpPr>
        <p:spPr>
          <a:xfrm>
            <a:off x="971600" y="1628800"/>
            <a:ext cx="158417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 smtClean="0">
                <a:solidFill>
                  <a:schemeClr val="tx1"/>
                </a:solidFill>
              </a:rPr>
              <a:t>5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683568" y="4941168"/>
            <a:ext cx="158417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800" dirty="0">
                <a:solidFill>
                  <a:schemeClr val="tx1"/>
                </a:solidFill>
              </a:rPr>
              <a:t>6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32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5349" y="260648"/>
            <a:ext cx="7125113" cy="924475"/>
          </a:xfrm>
        </p:spPr>
        <p:txBody>
          <a:bodyPr/>
          <a:lstStyle/>
          <a:p>
            <a:r>
              <a:rPr lang="en-US" altLang="ja-JP" dirty="0" smtClean="0"/>
              <a:t>【2】Muhammad and Islam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95536" y="836712"/>
            <a:ext cx="8602960" cy="5544615"/>
          </a:xfrm>
        </p:spPr>
        <p:txBody>
          <a:bodyPr>
            <a:normAutofit/>
          </a:bodyPr>
          <a:lstStyle/>
          <a:p>
            <a:pPr marL="0" indent="0" defTabSz="270000">
              <a:buNone/>
            </a:pPr>
            <a:endParaRPr lang="en-US" altLang="ja-JP" dirty="0" smtClean="0"/>
          </a:p>
          <a:p>
            <a:pPr marL="0" indent="0" defTabSz="180000">
              <a:lnSpc>
                <a:spcPct val="100000"/>
              </a:lnSpc>
              <a:buNone/>
            </a:pPr>
            <a:r>
              <a:rPr lang="en-US" altLang="ja-JP" sz="3600" dirty="0" smtClean="0"/>
              <a:t>  b) Religion in the Arabia (before 6C)</a:t>
            </a:r>
          </a:p>
          <a:p>
            <a:pPr marL="0" indent="0" defTabSz="270000">
              <a:lnSpc>
                <a:spcPct val="100000"/>
              </a:lnSpc>
              <a:buNone/>
            </a:pPr>
            <a:r>
              <a:rPr lang="en-US" altLang="ja-JP" sz="3600" dirty="0"/>
              <a:t>	</a:t>
            </a:r>
            <a:r>
              <a:rPr lang="ja-JP" altLang="en-US" sz="3600" dirty="0" smtClean="0"/>
              <a:t>① </a:t>
            </a:r>
            <a:r>
              <a:rPr lang="en-US" altLang="ja-JP" sz="3600" dirty="0" smtClean="0"/>
              <a:t>There were some Judaists </a:t>
            </a:r>
            <a:r>
              <a:rPr lang="en-US" altLang="ja-JP" sz="3600" dirty="0"/>
              <a:t>in </a:t>
            </a:r>
            <a:r>
              <a:rPr lang="en-US" altLang="ja-JP" sz="3600" dirty="0" smtClean="0"/>
              <a:t>Medina 		 </a:t>
            </a:r>
          </a:p>
          <a:p>
            <a:pPr marL="0" indent="0" defTabSz="270000">
              <a:buNone/>
            </a:pPr>
            <a:r>
              <a:rPr lang="en-US" altLang="ja-JP" sz="3600" dirty="0"/>
              <a:t> </a:t>
            </a:r>
            <a:r>
              <a:rPr lang="en-US" altLang="ja-JP" sz="3600" dirty="0" smtClean="0"/>
              <a:t>        (</a:t>
            </a:r>
            <a:r>
              <a:rPr lang="en-US" altLang="ja-JP" sz="3600" dirty="0" err="1" smtClean="0"/>
              <a:t>Yathrib</a:t>
            </a:r>
            <a:r>
              <a:rPr lang="en-US" altLang="ja-JP" sz="3600" dirty="0" smtClean="0"/>
              <a:t>) from Palestine, persecuted by   </a:t>
            </a:r>
          </a:p>
          <a:p>
            <a:pPr marL="0" indent="0" defTabSz="270000">
              <a:buNone/>
            </a:pPr>
            <a:r>
              <a:rPr lang="en-US" altLang="ja-JP" sz="3600" dirty="0"/>
              <a:t> </a:t>
            </a:r>
            <a:r>
              <a:rPr lang="en-US" altLang="ja-JP" sz="3600" dirty="0" smtClean="0"/>
              <a:t>         Roman Empire.</a:t>
            </a:r>
          </a:p>
          <a:p>
            <a:pPr marL="0" indent="0" defTabSz="270000">
              <a:buNone/>
            </a:pPr>
            <a:r>
              <a:rPr lang="en-US" altLang="ja-JP" sz="3600" dirty="0"/>
              <a:t>	</a:t>
            </a:r>
            <a:r>
              <a:rPr lang="ja-JP" altLang="en-US" sz="3600" dirty="0" smtClean="0"/>
              <a:t>② </a:t>
            </a:r>
            <a:r>
              <a:rPr lang="en-US" altLang="ja-JP" sz="3600" dirty="0" smtClean="0"/>
              <a:t>Mecca already had been one of the holy </a:t>
            </a:r>
          </a:p>
          <a:p>
            <a:pPr marL="0" indent="0" defTabSz="270000">
              <a:buNone/>
            </a:pPr>
            <a:r>
              <a:rPr lang="en-US" altLang="ja-JP" sz="3600" dirty="0"/>
              <a:t> </a:t>
            </a:r>
            <a:r>
              <a:rPr lang="en-US" altLang="ja-JP" sz="3600" dirty="0" smtClean="0"/>
              <a:t>        grounds for Arabians, </a:t>
            </a:r>
          </a:p>
          <a:p>
            <a:pPr marL="0" indent="0" defTabSz="270000">
              <a:buNone/>
            </a:pPr>
            <a:r>
              <a:rPr lang="en-US" altLang="ja-JP" sz="3600" dirty="0"/>
              <a:t> </a:t>
            </a:r>
            <a:r>
              <a:rPr lang="en-US" altLang="ja-JP" sz="3600" dirty="0" smtClean="0"/>
              <a:t>        and there were Kaaba.</a:t>
            </a:r>
          </a:p>
          <a:p>
            <a:pPr marL="0" indent="0" defTabSz="180000">
              <a:buNone/>
            </a:pPr>
            <a:endParaRPr kumimoji="1" lang="en-US" altLang="ja-JP" dirty="0" smtClean="0"/>
          </a:p>
        </p:txBody>
      </p:sp>
      <p:sp>
        <p:nvSpPr>
          <p:cNvPr id="7" name="正方形/長方形 6"/>
          <p:cNvSpPr/>
          <p:nvPr/>
        </p:nvSpPr>
        <p:spPr>
          <a:xfrm>
            <a:off x="4572000" y="1832552"/>
            <a:ext cx="158417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800" dirty="0" smtClean="0">
                <a:solidFill>
                  <a:schemeClr val="tx1"/>
                </a:solidFill>
              </a:rPr>
              <a:t>8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331640" y="3135153"/>
            <a:ext cx="288032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800" dirty="0">
                <a:solidFill>
                  <a:schemeClr val="tx1"/>
                </a:solidFill>
              </a:rPr>
              <a:t>7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331640" y="3861048"/>
            <a:ext cx="115212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800" dirty="0">
                <a:solidFill>
                  <a:schemeClr val="tx1"/>
                </a:solidFill>
              </a:rPr>
              <a:t>9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4211960" y="5085183"/>
            <a:ext cx="122413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800" dirty="0" smtClean="0">
                <a:solidFill>
                  <a:schemeClr val="tx1"/>
                </a:solidFill>
              </a:rPr>
              <a:t>10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89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699792" y="3212976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※</a:t>
            </a:r>
            <a:r>
              <a:rPr kumimoji="1" lang="ja-JP" altLang="en-US" dirty="0" smtClean="0"/>
              <a:t> カーバ神殿の写真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0722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" val="0feb421d-a631-4024-9e5e-42b73860981f"/>
</p:tagLst>
</file>

<file path=ppt/theme/theme1.xml><?xml version="1.0" encoding="utf-8"?>
<a:theme xmlns:a="http://schemas.openxmlformats.org/drawingml/2006/main" name="基礎">
  <a:themeElements>
    <a:clrScheme name="紫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基礎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基礎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TM03457444[[fn=基礎]]</Template>
  <TotalTime>357</TotalTime>
  <Words>386</Words>
  <Application>Microsoft Office PowerPoint</Application>
  <PresentationFormat>画面に合わせる (4:3)</PresentationFormat>
  <Paragraphs>138</Paragraphs>
  <Slides>16</Slides>
  <Notes>0</Notes>
  <HiddenSlides>0</HiddenSlides>
  <MMClips>1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17" baseType="lpstr">
      <vt:lpstr>基礎</vt:lpstr>
      <vt:lpstr>World History ※著作権の都合で一部画像を削除しております</vt:lpstr>
      <vt:lpstr>Self-introduction</vt:lpstr>
      <vt:lpstr>Islam Quiz!</vt:lpstr>
      <vt:lpstr>Answer!</vt:lpstr>
      <vt:lpstr>【2】Muhammad and Islam</vt:lpstr>
      <vt:lpstr>PowerPoint プレゼンテーション</vt:lpstr>
      <vt:lpstr>【2】Muhammad and Islam</vt:lpstr>
      <vt:lpstr>【2】Muhammad and Islam</vt:lpstr>
      <vt:lpstr>PowerPoint プレゼンテーション</vt:lpstr>
      <vt:lpstr>PowerPoint プレゼンテーション</vt:lpstr>
      <vt:lpstr>【2】Muhammad and Islam</vt:lpstr>
      <vt:lpstr>PowerPoint プレゼンテーション</vt:lpstr>
      <vt:lpstr>【2】Muhammad and Islam</vt:lpstr>
      <vt:lpstr>PowerPoint プレゼンテーション</vt:lpstr>
      <vt:lpstr>【2】Muhammad and Islam</vt:lpstr>
      <vt:lpstr>【2】Muhammad and Islam</vt:lpstr>
    </vt:vector>
  </TitlesOfParts>
  <Company>大阪府教育委員会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History</dc:title>
  <dc:creator>学校情報ネットワーク</dc:creator>
  <cp:lastModifiedBy>t-shikatay</cp:lastModifiedBy>
  <cp:revision>35</cp:revision>
  <dcterms:created xsi:type="dcterms:W3CDTF">2017-05-25T03:55:59Z</dcterms:created>
  <dcterms:modified xsi:type="dcterms:W3CDTF">2019-10-24T07:49:29Z</dcterms:modified>
</cp:coreProperties>
</file>