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handoutMasterIdLst>
    <p:handoutMasterId r:id="rId17"/>
  </p:handoutMasterIdLst>
  <p:sldIdLst>
    <p:sldId id="256" r:id="rId2"/>
    <p:sldId id="257" r:id="rId3"/>
    <p:sldId id="258" r:id="rId4"/>
    <p:sldId id="270" r:id="rId5"/>
    <p:sldId id="275" r:id="rId6"/>
    <p:sldId id="276" r:id="rId7"/>
    <p:sldId id="259" r:id="rId8"/>
    <p:sldId id="274" r:id="rId9"/>
    <p:sldId id="271" r:id="rId10"/>
    <p:sldId id="277" r:id="rId11"/>
    <p:sldId id="272" r:id="rId12"/>
    <p:sldId id="262" r:id="rId13"/>
    <p:sldId id="278" r:id="rId14"/>
    <p:sldId id="279" r:id="rId15"/>
  </p:sldIdLst>
  <p:sldSz cx="9144000" cy="6858000" type="screen4x3"/>
  <p:notesSz cx="6735763" cy="9872663"/>
  <p:custDataLst>
    <p:tags r:id="rId1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05" autoAdjust="0"/>
  </p:normalViewPr>
  <p:slideViewPr>
    <p:cSldViewPr>
      <p:cViewPr>
        <p:scale>
          <a:sx n="66" d="100"/>
          <a:sy n="66" d="100"/>
        </p:scale>
        <p:origin x="-1494" y="1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694" y="-102"/>
      </p:cViewPr>
      <p:guideLst>
        <p:guide orient="horz" pos="3110"/>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468" cy="494259"/>
          </a:xfrm>
          <a:prstGeom prst="rect">
            <a:avLst/>
          </a:prstGeom>
        </p:spPr>
        <p:txBody>
          <a:bodyPr vert="horz" lIns="89810" tIns="44905" rIns="89810" bIns="449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742" y="1"/>
            <a:ext cx="2918468" cy="494259"/>
          </a:xfrm>
          <a:prstGeom prst="rect">
            <a:avLst/>
          </a:prstGeom>
        </p:spPr>
        <p:txBody>
          <a:bodyPr vert="horz" lIns="89810" tIns="44905" rIns="89810" bIns="44905" rtlCol="0"/>
          <a:lstStyle>
            <a:lvl1pPr algn="r">
              <a:defRPr sz="1200"/>
            </a:lvl1pPr>
          </a:lstStyle>
          <a:p>
            <a:fld id="{53C367B3-2675-44DD-BD74-E31E419EED29}" type="datetimeFigureOut">
              <a:rPr kumimoji="1" lang="ja-JP" altLang="en-US" smtClean="0"/>
              <a:pPr/>
              <a:t>2017/12/12</a:t>
            </a:fld>
            <a:endParaRPr kumimoji="1" lang="ja-JP" altLang="en-US"/>
          </a:p>
        </p:txBody>
      </p:sp>
      <p:sp>
        <p:nvSpPr>
          <p:cNvPr id="4" name="フッター プレースホルダー 3"/>
          <p:cNvSpPr>
            <a:spLocks noGrp="1"/>
          </p:cNvSpPr>
          <p:nvPr>
            <p:ph type="ftr" sz="quarter" idx="2"/>
          </p:nvPr>
        </p:nvSpPr>
        <p:spPr>
          <a:xfrm>
            <a:off x="0" y="9376841"/>
            <a:ext cx="2918468" cy="494259"/>
          </a:xfrm>
          <a:prstGeom prst="rect">
            <a:avLst/>
          </a:prstGeom>
        </p:spPr>
        <p:txBody>
          <a:bodyPr vert="horz" lIns="89810" tIns="44905" rIns="89810" bIns="449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742" y="9376841"/>
            <a:ext cx="2918468" cy="494259"/>
          </a:xfrm>
          <a:prstGeom prst="rect">
            <a:avLst/>
          </a:prstGeom>
        </p:spPr>
        <p:txBody>
          <a:bodyPr vert="horz" lIns="89810" tIns="44905" rIns="89810" bIns="44905" rtlCol="0" anchor="b"/>
          <a:lstStyle>
            <a:lvl1pPr algn="r">
              <a:defRPr sz="1200"/>
            </a:lvl1pPr>
          </a:lstStyle>
          <a:p>
            <a:fld id="{A3BD9A66-8AEE-453B-8779-67E15287934F}" type="slidenum">
              <a:rPr kumimoji="1" lang="ja-JP" altLang="en-US" smtClean="0"/>
              <a:pPr/>
              <a:t>‹#›</a:t>
            </a:fld>
            <a:endParaRPr kumimoji="1" lang="ja-JP" altLang="en-US"/>
          </a:p>
        </p:txBody>
      </p:sp>
    </p:spTree>
    <p:extLst>
      <p:ext uri="{BB962C8B-B14F-4D97-AF65-F5344CB8AC3E}">
        <p14:creationId xmlns:p14="http://schemas.microsoft.com/office/powerpoint/2010/main" val="2274955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633"/>
          </a:xfrm>
          <a:prstGeom prst="rect">
            <a:avLst/>
          </a:prstGeom>
        </p:spPr>
        <p:txBody>
          <a:bodyPr vert="horz" lIns="94894" tIns="47447" rIns="94894" bIns="47447"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4" y="1"/>
            <a:ext cx="2918831" cy="493633"/>
          </a:xfrm>
          <a:prstGeom prst="rect">
            <a:avLst/>
          </a:prstGeom>
        </p:spPr>
        <p:txBody>
          <a:bodyPr vert="horz" lIns="94894" tIns="47447" rIns="94894" bIns="47447" rtlCol="0"/>
          <a:lstStyle>
            <a:lvl1pPr algn="r">
              <a:defRPr sz="1300"/>
            </a:lvl1pPr>
          </a:lstStyle>
          <a:p>
            <a:fld id="{53AC1217-79A7-442C-9175-F61E16C5295F}" type="datetimeFigureOut">
              <a:rPr kumimoji="1" lang="ja-JP" altLang="en-US" smtClean="0"/>
              <a:pPr/>
              <a:t>2017/12/12</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4894" tIns="47447" rIns="94894" bIns="47447" rtlCol="0" anchor="ctr"/>
          <a:lstStyle/>
          <a:p>
            <a:endParaRPr lang="ja-JP" altLang="en-US"/>
          </a:p>
        </p:txBody>
      </p:sp>
      <p:sp>
        <p:nvSpPr>
          <p:cNvPr id="5" name="ノート プレースホルダー 4"/>
          <p:cNvSpPr>
            <a:spLocks noGrp="1"/>
          </p:cNvSpPr>
          <p:nvPr>
            <p:ph type="body" sz="quarter" idx="3"/>
          </p:nvPr>
        </p:nvSpPr>
        <p:spPr>
          <a:xfrm>
            <a:off x="673577" y="4689516"/>
            <a:ext cx="5388610" cy="4442698"/>
          </a:xfrm>
          <a:prstGeom prst="rect">
            <a:avLst/>
          </a:prstGeom>
        </p:spPr>
        <p:txBody>
          <a:bodyPr vert="horz" lIns="94894" tIns="47447" rIns="94894" bIns="4744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7318"/>
            <a:ext cx="2918831" cy="493633"/>
          </a:xfrm>
          <a:prstGeom prst="rect">
            <a:avLst/>
          </a:prstGeom>
        </p:spPr>
        <p:txBody>
          <a:bodyPr vert="horz" lIns="94894" tIns="47447" rIns="94894" bIns="4744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4" y="9377318"/>
            <a:ext cx="2918831" cy="493633"/>
          </a:xfrm>
          <a:prstGeom prst="rect">
            <a:avLst/>
          </a:prstGeom>
        </p:spPr>
        <p:txBody>
          <a:bodyPr vert="horz" lIns="94894" tIns="47447" rIns="94894" bIns="47447" rtlCol="0" anchor="b"/>
          <a:lstStyle>
            <a:lvl1pPr algn="r">
              <a:defRPr sz="1300"/>
            </a:lvl1pPr>
          </a:lstStyle>
          <a:p>
            <a:fld id="{1A366FE9-0CD5-400A-AA5B-8F8C81C4D92E}" type="slidenum">
              <a:rPr kumimoji="1" lang="ja-JP" altLang="en-US" smtClean="0"/>
              <a:pPr/>
              <a:t>‹#›</a:t>
            </a:fld>
            <a:endParaRPr kumimoji="1" lang="ja-JP" altLang="en-US"/>
          </a:p>
        </p:txBody>
      </p:sp>
    </p:spTree>
    <p:extLst>
      <p:ext uri="{BB962C8B-B14F-4D97-AF65-F5344CB8AC3E}">
        <p14:creationId xmlns:p14="http://schemas.microsoft.com/office/powerpoint/2010/main" val="2722688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639888" y="471488"/>
            <a:ext cx="3455987" cy="2592387"/>
          </a:xfrm>
        </p:spPr>
      </p:sp>
      <p:sp>
        <p:nvSpPr>
          <p:cNvPr id="3" name="ノート プレースホルダ 2"/>
          <p:cNvSpPr>
            <a:spLocks noGrp="1"/>
          </p:cNvSpPr>
          <p:nvPr>
            <p:ph type="body" idx="1"/>
          </p:nvPr>
        </p:nvSpPr>
        <p:spPr/>
        <p:txBody>
          <a:bodyPr>
            <a:normAutofit/>
          </a:bodyPr>
          <a:lstStyle/>
          <a:p>
            <a:pPr marL="0" indent="0">
              <a:buNone/>
            </a:pPr>
            <a:r>
              <a:rPr kumimoji="1" lang="ja-JP" altLang="en-US" sz="1200" kern="1200" dirty="0" smtClean="0">
                <a:solidFill>
                  <a:schemeClr val="tx1"/>
                </a:solidFill>
                <a:effectLst/>
                <a:latin typeface="+mn-lt"/>
                <a:ea typeface="+mn-ea"/>
                <a:cs typeface="+mn-cs"/>
              </a:rPr>
              <a:t>得られた意見は次のようなものでした。「生徒の気持ちをどう繋いでいくのか」、「自己選択するための「想い」をどう引き出していくのか」、「お母さんに渡すまで気持ちが繋がっていたらいいな」、「友だち同士で渡し合いをしてはどうか」という意見です。これらの意見は、１次・２次の授業を通して育んだ「生徒自身の温かい気持ち」を、３次の授業で「お母さんへの温かい気持ち」にどう向かわせるかがポイントになっています。</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639888" y="471488"/>
            <a:ext cx="3455987" cy="2592387"/>
          </a:xfrm>
        </p:spPr>
      </p:sp>
      <p:sp>
        <p:nvSpPr>
          <p:cNvPr id="3" name="ノート プレースホルダ 2"/>
          <p:cNvSpPr>
            <a:spLocks noGrp="1"/>
          </p:cNvSpPr>
          <p:nvPr>
            <p:ph type="body" idx="1"/>
          </p:nvPr>
        </p:nvSpPr>
        <p:spPr/>
        <p:txBody>
          <a:bodyPr>
            <a:normAutofit/>
          </a:bodyPr>
          <a:lstStyle/>
          <a:p>
            <a:pPr marL="0" indent="0">
              <a:buNone/>
            </a:pPr>
            <a:r>
              <a:rPr kumimoji="1" lang="ja-JP" altLang="en-US" sz="1200" b="0" kern="1200" dirty="0" smtClean="0">
                <a:solidFill>
                  <a:schemeClr val="tx1"/>
                </a:solidFill>
                <a:effectLst/>
                <a:latin typeface="+mn-lt"/>
                <a:ea typeface="+mn-ea"/>
                <a:cs typeface="+mn-cs"/>
              </a:rPr>
              <a:t>１次・２次を通して育んだ生徒自身の中にあるうれしいや温かい気持ちを基にして、お母さんにプレゼントを“あげたい”気持ちをどう耕していくのか？？</a:t>
            </a:r>
            <a:endParaRPr kumimoji="1" lang="en-US" altLang="ja-JP" sz="1200" b="0" kern="1200" dirty="0" smtClean="0">
              <a:solidFill>
                <a:schemeClr val="tx1"/>
              </a:solidFill>
              <a:effectLst/>
              <a:latin typeface="+mn-lt"/>
              <a:ea typeface="+mn-ea"/>
              <a:cs typeface="+mn-cs"/>
            </a:endParaRPr>
          </a:p>
          <a:p>
            <a:pPr marL="0" indent="0">
              <a:buNone/>
            </a:pPr>
            <a:r>
              <a:rPr kumimoji="1" lang="ja-JP" altLang="en-US" sz="1200" b="0" kern="1200" dirty="0" smtClean="0">
                <a:solidFill>
                  <a:schemeClr val="tx1"/>
                </a:solidFill>
                <a:effectLst/>
                <a:latin typeface="+mn-lt"/>
                <a:ea typeface="+mn-ea"/>
                <a:cs typeface="+mn-cs"/>
              </a:rPr>
              <a:t>これを、今回の研究協議会①のまとめ・成果としこれからの授業の中で考えていきたいと思います。</a:t>
            </a:r>
            <a:endParaRPr lang="en-US" altLang="ja-JP" b="0" dirty="0" smtClean="0">
              <a:latin typeface="HG丸ｺﾞｼｯｸM-PRO" panose="020F0600000000000000" pitchFamily="50" charset="-128"/>
              <a:ea typeface="HG丸ｺﾞｼｯｸM-PRO" panose="020F0600000000000000" pitchFamily="50" charset="-128"/>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23988" y="328613"/>
            <a:ext cx="3651250" cy="2738437"/>
          </a:xfrm>
        </p:spPr>
      </p:sp>
      <p:sp>
        <p:nvSpPr>
          <p:cNvPr id="3" name="ノート プレースホルダー 2"/>
          <p:cNvSpPr>
            <a:spLocks noGrp="1"/>
          </p:cNvSpPr>
          <p:nvPr>
            <p:ph type="body" idx="1"/>
          </p:nvPr>
        </p:nvSpPr>
        <p:spPr>
          <a:xfrm>
            <a:off x="269629" y="3352155"/>
            <a:ext cx="6196505" cy="6124787"/>
          </a:xfrm>
        </p:spPr>
        <p:txBody>
          <a:bodyPr/>
          <a:lstStyle/>
          <a:p>
            <a:r>
              <a:rPr lang="ja-JP" altLang="en-US" sz="1600" dirty="0" smtClean="0"/>
              <a:t>研究協議会①を受け高等部の各学年で今後高等部共通テーマの実現に向けて大切にしていきたことを出し合いました。</a:t>
            </a:r>
            <a:endParaRPr lang="en-US" altLang="ja-JP" sz="1600" dirty="0" smtClean="0"/>
          </a:p>
          <a:p>
            <a:endParaRPr lang="en-US" altLang="ja-JP" sz="1600" dirty="0"/>
          </a:p>
        </p:txBody>
      </p:sp>
      <p:sp>
        <p:nvSpPr>
          <p:cNvPr id="4" name="スライド番号プレースホルダー 3"/>
          <p:cNvSpPr>
            <a:spLocks noGrp="1"/>
          </p:cNvSpPr>
          <p:nvPr>
            <p:ph type="sldNum" sz="quarter" idx="10"/>
          </p:nvPr>
        </p:nvSpPr>
        <p:spPr/>
        <p:txBody>
          <a:bodyPr/>
          <a:lstStyle/>
          <a:p>
            <a:fld id="{1A366FE9-0CD5-400A-AA5B-8F8C81C4D92E}" type="slidenum">
              <a:rPr kumimoji="1" lang="ja-JP" altLang="en-US" smtClean="0"/>
              <a:pPr/>
              <a:t>12</a:t>
            </a:fld>
            <a:endParaRPr kumimoji="1" lang="ja-JP" altLang="en-US"/>
          </a:p>
        </p:txBody>
      </p:sp>
    </p:spTree>
    <p:extLst>
      <p:ext uri="{BB962C8B-B14F-4D97-AF65-F5344CB8AC3E}">
        <p14:creationId xmlns:p14="http://schemas.microsoft.com/office/powerpoint/2010/main" val="3671415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9388" y="180975"/>
            <a:ext cx="3608387" cy="2706688"/>
          </a:xfrm>
        </p:spPr>
      </p:sp>
      <p:sp>
        <p:nvSpPr>
          <p:cNvPr id="3" name="ノート プレースホルダー 2"/>
          <p:cNvSpPr>
            <a:spLocks noGrp="1"/>
          </p:cNvSpPr>
          <p:nvPr>
            <p:ph type="body" idx="1"/>
          </p:nvPr>
        </p:nvSpPr>
        <p:spPr>
          <a:xfrm>
            <a:off x="376895" y="3005158"/>
            <a:ext cx="6126090" cy="6598076"/>
          </a:xfrm>
        </p:spPr>
        <p:txBody>
          <a:bodyPr/>
          <a:lstStyle/>
          <a:p>
            <a:pPr defTabSz="948870">
              <a:defRPr/>
            </a:pPr>
            <a:r>
              <a:rPr kumimoji="1" lang="ja-JP" altLang="en-US" dirty="0" smtClean="0"/>
              <a:t>検討中（内容は西島Ｔ）</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A366FE9-0CD5-400A-AA5B-8F8C81C4D92E}" type="slidenum">
              <a:rPr kumimoji="1" lang="ja-JP" altLang="en-US" smtClean="0"/>
              <a:pPr/>
              <a:t>13</a:t>
            </a:fld>
            <a:endParaRPr kumimoji="1" lang="ja-JP" altLang="en-US"/>
          </a:p>
        </p:txBody>
      </p:sp>
    </p:spTree>
    <p:extLst>
      <p:ext uri="{BB962C8B-B14F-4D97-AF65-F5344CB8AC3E}">
        <p14:creationId xmlns:p14="http://schemas.microsoft.com/office/powerpoint/2010/main" val="707968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本日の発表の流れです。はじめに、今回実施された高等部の研究授業についての概要を、本授業全体についてと、本単元について話します。続いて、先日１２月５日（火）の１回目の研究授業を受けて、校内で行われた研究議会についてのまとめを話します。最後に、研究議会後に行われた学年ワークから、</a:t>
            </a:r>
            <a:r>
              <a:rPr kumimoji="1" lang="ja-JP" altLang="en-US" sz="1200" kern="1200" dirty="0" smtClean="0">
                <a:solidFill>
                  <a:schemeClr val="tx1"/>
                </a:solidFill>
                <a:effectLst/>
                <a:latin typeface="+mn-lt"/>
                <a:ea typeface="+mn-ea"/>
                <a:cs typeface="+mn-cs"/>
              </a:rPr>
              <a:t>高等部に焦点を当てて、</a:t>
            </a:r>
            <a:r>
              <a:rPr lang="ja-JP" altLang="en-US" b="0" dirty="0" smtClean="0">
                <a:latin typeface="HG丸ｺﾞｼｯｸM-PRO" panose="020F0600000000000000" pitchFamily="50" charset="-128"/>
                <a:ea typeface="HG丸ｺﾞｼｯｸM-PRO" panose="020F0600000000000000" pitchFamily="50" charset="-128"/>
              </a:rPr>
              <a:t>高等部共通テーマの実現へ向けて大切にしたいことについて</a:t>
            </a:r>
            <a:r>
              <a:rPr kumimoji="1" lang="ja-JP" altLang="ja-JP" sz="1200" kern="1200" dirty="0" smtClean="0">
                <a:solidFill>
                  <a:schemeClr val="tx1"/>
                </a:solidFill>
                <a:effectLst/>
                <a:latin typeface="+mn-lt"/>
                <a:ea typeface="+mn-ea"/>
                <a:cs typeface="+mn-cs"/>
              </a:rPr>
              <a:t>まとめていきます。</a:t>
            </a:r>
            <a:endParaRPr kumimoji="1" lang="ja-JP" altLang="ja-JP" sz="1200" kern="1200" dirty="0">
              <a:solidFill>
                <a:schemeClr val="tx1"/>
              </a:solidFill>
              <a:effectLst/>
              <a:latin typeface="+mn-lt"/>
              <a:ea typeface="+mn-ea"/>
              <a:cs typeface="+mn-cs"/>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effectLst/>
                <a:latin typeface="+mn-lt"/>
                <a:ea typeface="+mn-ea"/>
                <a:cs typeface="+mn-cs"/>
              </a:rPr>
              <a:t>授業内容に入る前に、今回の研究授業・研究協議会は、本校の共通テーマ「一人ひとりの可能性を伸ばす授業づくり」を土台に、高等部の共通テーマの「いつでも、どこでも、誰</a:t>
            </a:r>
            <a:r>
              <a:rPr kumimoji="1" lang="ja-JP" altLang="en-US" sz="1200" kern="1200" dirty="0" smtClean="0">
                <a:solidFill>
                  <a:schemeClr val="tx1"/>
                </a:solidFill>
                <a:effectLst/>
                <a:latin typeface="+mn-lt"/>
                <a:ea typeface="+mn-ea"/>
                <a:cs typeface="+mn-cs"/>
              </a:rPr>
              <a:t>と</a:t>
            </a:r>
            <a:r>
              <a:rPr kumimoji="1" lang="ja-JP" altLang="ja-JP" sz="1200" kern="1200" dirty="0" smtClean="0">
                <a:solidFill>
                  <a:schemeClr val="tx1"/>
                </a:solidFill>
                <a:effectLst/>
                <a:latin typeface="+mn-lt"/>
                <a:ea typeface="+mn-ea"/>
                <a:cs typeface="+mn-cs"/>
              </a:rPr>
              <a:t>でも」を実現していくために行われた授業であり、今年１０月に行われた小学部の研究授業・研究協議会につづいて、高等部で実施されました。</a:t>
            </a:r>
            <a:endParaRPr kumimoji="1" lang="ja-JP" altLang="ja-JP" sz="1200" kern="1200" dirty="0">
              <a:solidFill>
                <a:schemeClr val="tx1"/>
              </a:solidFill>
              <a:effectLst/>
              <a:latin typeface="+mn-lt"/>
              <a:ea typeface="+mn-ea"/>
              <a:cs typeface="+mn-cs"/>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Autofit/>
          </a:bodyPr>
          <a:lstStyle/>
          <a:p>
            <a:r>
              <a:rPr kumimoji="1" lang="ja-JP" altLang="ja-JP" sz="1200" kern="1200" dirty="0" smtClean="0">
                <a:solidFill>
                  <a:schemeClr val="tx1"/>
                </a:solidFill>
                <a:effectLst/>
                <a:latin typeface="+mn-lt"/>
                <a:ea typeface="+mn-ea"/>
                <a:cs typeface="+mn-cs"/>
              </a:rPr>
              <a:t>では、高等部の研究授業についてです。今回の研究授業は、「くらし」の授業で実施されました。高等部２年生のくらしの授業では、自己選択・自己決定をベースに、生徒たちが、普段の生活の中でより主体的に活動することを目標に取り組んでいます。対象生徒は２年生の６名の生徒で、６名ともＧ１グループの生徒です</a:t>
            </a:r>
            <a:r>
              <a:rPr kumimoji="1" lang="ja-JP" altLang="ja-JP"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高等部は、課題別に</a:t>
            </a:r>
            <a:r>
              <a:rPr kumimoji="1" lang="en-US" altLang="ja-JP" sz="1200" kern="1200" dirty="0" smtClean="0">
                <a:solidFill>
                  <a:schemeClr val="tx1"/>
                </a:solidFill>
                <a:effectLst/>
                <a:latin typeface="+mn-lt"/>
                <a:ea typeface="+mn-ea"/>
                <a:cs typeface="+mn-cs"/>
              </a:rPr>
              <a:t>G</a:t>
            </a:r>
            <a:r>
              <a:rPr kumimoji="1" lang="ja-JP" altLang="ja-JP" sz="1200" kern="1200" dirty="0" smtClean="0">
                <a:solidFill>
                  <a:schemeClr val="tx1"/>
                </a:solidFill>
                <a:effectLst/>
                <a:latin typeface="+mn-lt"/>
                <a:ea typeface="+mn-ea"/>
                <a:cs typeface="+mn-cs"/>
              </a:rPr>
              <a:t>１～</a:t>
            </a:r>
            <a:r>
              <a:rPr kumimoji="1" lang="en-US" altLang="ja-JP" sz="1200" kern="1200" dirty="0" smtClean="0">
                <a:solidFill>
                  <a:schemeClr val="tx1"/>
                </a:solidFill>
                <a:effectLst/>
                <a:latin typeface="+mn-lt"/>
                <a:ea typeface="+mn-ea"/>
                <a:cs typeface="+mn-cs"/>
              </a:rPr>
              <a:t>G3</a:t>
            </a:r>
            <a:r>
              <a:rPr kumimoji="1" lang="ja-JP" altLang="ja-JP" sz="1200" kern="1200" dirty="0" smtClean="0">
                <a:solidFill>
                  <a:schemeClr val="tx1"/>
                </a:solidFill>
                <a:effectLst/>
                <a:latin typeface="+mn-lt"/>
                <a:ea typeface="+mn-ea"/>
                <a:cs typeface="+mn-cs"/>
              </a:rPr>
              <a:t>のグループわけがされており、</a:t>
            </a:r>
            <a:r>
              <a:rPr kumimoji="1" lang="en-US" altLang="ja-JP" sz="1200" kern="1200" dirty="0" smtClean="0">
                <a:solidFill>
                  <a:schemeClr val="tx1"/>
                </a:solidFill>
                <a:effectLst/>
                <a:latin typeface="+mn-lt"/>
                <a:ea typeface="+mn-ea"/>
                <a:cs typeface="+mn-cs"/>
              </a:rPr>
              <a:t>G1</a:t>
            </a:r>
            <a:r>
              <a:rPr kumimoji="1" lang="ja-JP" altLang="ja-JP" sz="1200" kern="1200" dirty="0" smtClean="0">
                <a:solidFill>
                  <a:schemeClr val="tx1"/>
                </a:solidFill>
                <a:effectLst/>
                <a:latin typeface="+mn-lt"/>
                <a:ea typeface="+mn-ea"/>
                <a:cs typeface="+mn-cs"/>
              </a:rPr>
              <a:t>の生徒は、自立活動を主として学習しています。</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くらし」の授業では、これまで高等部の共通テーマ「いつでも、どこでも、誰とでも」を意識し、学校行事や季節のイベントとリンクさせながら授業を展開してきました。今回の研究授業では、「クリスマス」を題材とし、授業が展開されています。また、今回の単元では、単元目標にあるように、これまで目標にしてきた自己選択に加えて、プレゼントを渡し「ありがとう」と言われることを体験し、喜びや温かい気持ちを知るという気持ちの変化にも焦点を当てています。</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3577" y="4504283"/>
            <a:ext cx="5388610" cy="4627931"/>
          </a:xfrm>
        </p:spPr>
        <p:txBody>
          <a:bodyPr>
            <a:noAutofit/>
          </a:bodyPr>
          <a:lstStyle/>
          <a:p>
            <a:r>
              <a:rPr kumimoji="1" lang="ja-JP" altLang="ja-JP" sz="1200" kern="1200" dirty="0" smtClean="0">
                <a:solidFill>
                  <a:schemeClr val="tx1"/>
                </a:solidFill>
                <a:effectLst/>
                <a:latin typeface="+mn-lt"/>
                <a:ea typeface="+mn-ea"/>
                <a:cs typeface="+mn-cs"/>
              </a:rPr>
              <a:t>続いて、本単元の授業の流れとキーワードです。</a:t>
            </a:r>
          </a:p>
          <a:p>
            <a:r>
              <a:rPr kumimoji="1" lang="ja-JP" altLang="ja-JP" sz="1200" kern="1200" dirty="0" smtClean="0">
                <a:solidFill>
                  <a:schemeClr val="tx1"/>
                </a:solidFill>
                <a:effectLst/>
                <a:latin typeface="+mn-lt"/>
                <a:ea typeface="+mn-ea"/>
                <a:cs typeface="+mn-cs"/>
              </a:rPr>
              <a:t>１次では、プレゼントってなんだろう？というプレゼントに対する意義づけを、「ふくびき」という絵本の読み聴かせや、担当教員のエピソード発表を聴くことで行いました。</a:t>
            </a:r>
          </a:p>
          <a:p>
            <a:r>
              <a:rPr kumimoji="1" lang="ja-JP" altLang="ja-JP" sz="1200" kern="1200" dirty="0" smtClean="0">
                <a:solidFill>
                  <a:schemeClr val="tx1"/>
                </a:solidFill>
                <a:effectLst/>
                <a:latin typeface="+mn-lt"/>
                <a:ea typeface="+mn-ea"/>
                <a:cs typeface="+mn-cs"/>
              </a:rPr>
              <a:t>２次では、</a:t>
            </a:r>
            <a:r>
              <a:rPr kumimoji="1" lang="ja-JP" altLang="en-US" sz="1200" kern="1200" dirty="0" smtClean="0">
                <a:solidFill>
                  <a:schemeClr val="tx1"/>
                </a:solidFill>
                <a:effectLst/>
                <a:latin typeface="+mn-lt"/>
                <a:ea typeface="+mn-ea"/>
                <a:cs typeface="+mn-cs"/>
              </a:rPr>
              <a:t>生徒と教員がプレゼントの受け渡しをしました</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プレゼント</a:t>
            </a:r>
            <a:r>
              <a:rPr kumimoji="1" lang="ja-JP" altLang="en-US" sz="1200" kern="1200" dirty="0" smtClean="0">
                <a:solidFill>
                  <a:schemeClr val="tx1"/>
                </a:solidFill>
                <a:effectLst/>
                <a:latin typeface="+mn-lt"/>
                <a:ea typeface="+mn-ea"/>
                <a:cs typeface="+mn-cs"/>
              </a:rPr>
              <a:t>を</a:t>
            </a:r>
            <a:r>
              <a:rPr kumimoji="1" lang="ja-JP" altLang="ja-JP" sz="1200" kern="1200" dirty="0" smtClean="0">
                <a:solidFill>
                  <a:schemeClr val="tx1"/>
                </a:solidFill>
                <a:effectLst/>
                <a:latin typeface="+mn-lt"/>
                <a:ea typeface="+mn-ea"/>
                <a:cs typeface="+mn-cs"/>
              </a:rPr>
              <a:t>受け取った時</a:t>
            </a:r>
            <a:r>
              <a:rPr kumimoji="1" lang="ja-JP" altLang="en-US" sz="1200" kern="1200" dirty="0" smtClean="0">
                <a:solidFill>
                  <a:schemeClr val="tx1"/>
                </a:solidFill>
                <a:effectLst/>
                <a:latin typeface="+mn-lt"/>
                <a:ea typeface="+mn-ea"/>
                <a:cs typeface="+mn-cs"/>
              </a:rPr>
              <a:t>には、プレゼントがもらえることで、うれしい気持ちや、</a:t>
            </a:r>
            <a:r>
              <a:rPr kumimoji="1" lang="ja-JP" altLang="ja-JP" sz="1200" kern="1200" dirty="0" smtClean="0">
                <a:solidFill>
                  <a:schemeClr val="tx1"/>
                </a:solidFill>
                <a:effectLst/>
                <a:latin typeface="+mn-lt"/>
                <a:ea typeface="+mn-ea"/>
                <a:cs typeface="+mn-cs"/>
              </a:rPr>
              <a:t>温かい気持ち</a:t>
            </a:r>
            <a:r>
              <a:rPr kumimoji="1" lang="ja-JP" altLang="en-US" sz="1200" kern="1200" dirty="0" smtClean="0">
                <a:solidFill>
                  <a:schemeClr val="tx1"/>
                </a:solidFill>
                <a:effectLst/>
                <a:latin typeface="+mn-lt"/>
                <a:ea typeface="+mn-ea"/>
                <a:cs typeface="+mn-cs"/>
              </a:rPr>
              <a:t>になること。</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プレゼントを</a:t>
            </a:r>
            <a:r>
              <a:rPr kumimoji="1" lang="ja-JP" altLang="ja-JP" sz="1200" kern="1200" dirty="0" smtClean="0">
                <a:solidFill>
                  <a:schemeClr val="tx1"/>
                </a:solidFill>
                <a:effectLst/>
                <a:latin typeface="+mn-lt"/>
                <a:ea typeface="+mn-ea"/>
                <a:cs typeface="+mn-cs"/>
              </a:rPr>
              <a:t>渡した時には、「ありがとう」という言葉をかけてもら</a:t>
            </a:r>
            <a:r>
              <a:rPr kumimoji="1" lang="ja-JP" altLang="en-US" sz="1200" kern="1200" dirty="0" smtClean="0">
                <a:solidFill>
                  <a:schemeClr val="tx1"/>
                </a:solidFill>
                <a:effectLst/>
                <a:latin typeface="+mn-lt"/>
                <a:ea typeface="+mn-ea"/>
                <a:cs typeface="+mn-cs"/>
              </a:rPr>
              <a:t>えることで、うれしい気持ちや</a:t>
            </a:r>
            <a:r>
              <a:rPr kumimoji="1" lang="ja-JP" altLang="ja-JP" sz="1200" kern="1200" dirty="0" smtClean="0">
                <a:solidFill>
                  <a:schemeClr val="tx1"/>
                </a:solidFill>
                <a:effectLst/>
                <a:latin typeface="+mn-lt"/>
                <a:ea typeface="+mn-ea"/>
                <a:cs typeface="+mn-cs"/>
              </a:rPr>
              <a:t>温かい気持ち</a:t>
            </a:r>
            <a:r>
              <a:rPr kumimoji="1" lang="ja-JP" altLang="en-US" sz="1200" kern="1200" dirty="0" smtClean="0">
                <a:solidFill>
                  <a:schemeClr val="tx1"/>
                </a:solidFill>
                <a:effectLst/>
                <a:latin typeface="+mn-lt"/>
                <a:ea typeface="+mn-ea"/>
                <a:cs typeface="+mn-cs"/>
              </a:rPr>
              <a:t>なること。</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この</a:t>
            </a:r>
            <a:r>
              <a:rPr kumimoji="1" lang="ja-JP" altLang="ja-JP" sz="1200" kern="1200" dirty="0" smtClean="0">
                <a:solidFill>
                  <a:schemeClr val="tx1"/>
                </a:solidFill>
                <a:effectLst/>
                <a:latin typeface="+mn-lt"/>
                <a:ea typeface="+mn-ea"/>
                <a:cs typeface="+mn-cs"/>
              </a:rPr>
              <a:t>両方の立場から体験</a:t>
            </a:r>
            <a:r>
              <a:rPr kumimoji="1" lang="ja-JP" altLang="en-US" sz="1200" kern="1200" dirty="0" smtClean="0">
                <a:solidFill>
                  <a:schemeClr val="tx1"/>
                </a:solidFill>
                <a:effectLst/>
                <a:latin typeface="+mn-lt"/>
                <a:ea typeface="+mn-ea"/>
                <a:cs typeface="+mn-cs"/>
              </a:rPr>
              <a:t>し</a:t>
            </a:r>
            <a:r>
              <a:rPr kumimoji="1" lang="ja-JP" altLang="ja-JP" sz="1200" kern="1200" dirty="0" smtClean="0">
                <a:solidFill>
                  <a:schemeClr val="tx1"/>
                </a:solidFill>
                <a:effectLst/>
                <a:latin typeface="+mn-lt"/>
                <a:ea typeface="+mn-ea"/>
                <a:cs typeface="+mn-cs"/>
              </a:rPr>
              <a:t>、生徒の気持ちを動かす授業を展開しました。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特に本単元目標にもあるように、「ありがとう」と言われることの体験が生徒の気持ちを動かせるかがポイントとなっています。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このように１次２次では、生徒自身の気持ちを育む授業が展開されています。</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３次では、生徒自身の温かい気持ちをお母さんに向けて、プレゼントづくりに取り組みました。</a:t>
            </a:r>
          </a:p>
          <a:p>
            <a:r>
              <a:rPr kumimoji="1" lang="ja-JP" altLang="ja-JP" sz="1200" kern="1200" dirty="0" smtClean="0">
                <a:solidFill>
                  <a:schemeClr val="tx1"/>
                </a:solidFill>
                <a:effectLst/>
                <a:latin typeface="+mn-lt"/>
                <a:ea typeface="+mn-ea"/>
                <a:cs typeface="+mn-cs"/>
              </a:rPr>
              <a:t>クリスマスプレゼントには、リースを採用し、プレゼントにお母さんへの想いをのせながらリースに付ける様々なパーツを選びました。また、本日行われた研究授業では、プレゼントに添えるメッセージカード作りを行いました。ここでは、「ありがとう」や「大好き」という言葉を選びカードづくりに取り組みました。</a:t>
            </a:r>
            <a:endParaRPr kumimoji="1" lang="ja-JP" altLang="ja-JP" sz="1200" kern="1200" dirty="0">
              <a:solidFill>
                <a:schemeClr val="tx1"/>
              </a:solidFill>
              <a:effectLst/>
              <a:latin typeface="+mn-lt"/>
              <a:ea typeface="+mn-ea"/>
              <a:cs typeface="+mn-cs"/>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31577" y="4689516"/>
            <a:ext cx="5388610" cy="4442698"/>
          </a:xfrm>
        </p:spPr>
        <p:txBody>
          <a:bodyPr>
            <a:normAutofit/>
          </a:bodyPr>
          <a:lstStyle/>
          <a:p>
            <a:r>
              <a:rPr kumimoji="1" lang="ja-JP" altLang="ja-JP" sz="1400" kern="1200" dirty="0" smtClean="0">
                <a:solidFill>
                  <a:schemeClr val="tx1"/>
                </a:solidFill>
                <a:effectLst/>
                <a:latin typeface="+mn-lt"/>
                <a:ea typeface="+mn-ea"/>
                <a:cs typeface="+mn-cs"/>
              </a:rPr>
              <a:t>続いて、先日１２月５日（火）に校内で行われた研究協議会についてのまとめです。</a:t>
            </a:r>
          </a:p>
          <a:p>
            <a:r>
              <a:rPr kumimoji="1" lang="ja-JP" altLang="ja-JP" sz="1400" kern="1200" dirty="0" smtClean="0">
                <a:solidFill>
                  <a:schemeClr val="tx1"/>
                </a:solidFill>
                <a:effectLst/>
                <a:latin typeface="+mn-lt"/>
                <a:ea typeface="+mn-ea"/>
                <a:cs typeface="+mn-cs"/>
              </a:rPr>
              <a:t>研究議会では、まず、「１次」の絵本「ふくびき」の読み聞かせや、教員のエピソード発表の場面、「２次」のプレゼントの受け渡し</a:t>
            </a:r>
            <a:r>
              <a:rPr kumimoji="1" lang="ja-JP" altLang="en-US" sz="1400" kern="1200" dirty="0" smtClean="0">
                <a:solidFill>
                  <a:schemeClr val="tx1"/>
                </a:solidFill>
                <a:effectLst/>
                <a:latin typeface="+mn-lt"/>
                <a:ea typeface="+mn-ea"/>
                <a:cs typeface="+mn-cs"/>
              </a:rPr>
              <a:t>から、「ありがとう」と言われることを体験する</a:t>
            </a:r>
            <a:r>
              <a:rPr kumimoji="1" lang="ja-JP" altLang="ja-JP" sz="1400" kern="1200" dirty="0" smtClean="0">
                <a:solidFill>
                  <a:schemeClr val="tx1"/>
                </a:solidFill>
                <a:effectLst/>
                <a:latin typeface="+mn-lt"/>
                <a:ea typeface="+mn-ea"/>
                <a:cs typeface="+mn-cs"/>
              </a:rPr>
              <a:t>場面を、授業者によってまとめられたビデオを見て授業観察をしました。続いて、「３次」の</a:t>
            </a:r>
            <a:r>
              <a:rPr kumimoji="1" lang="ja-JP" altLang="en-US" sz="1400" kern="1200" dirty="0" smtClean="0">
                <a:solidFill>
                  <a:schemeClr val="tx1"/>
                </a:solidFill>
                <a:effectLst/>
                <a:latin typeface="+mn-lt"/>
                <a:ea typeface="+mn-ea"/>
                <a:cs typeface="+mn-cs"/>
              </a:rPr>
              <a:t>プレゼントにお母さんへの想いをのせながら、</a:t>
            </a:r>
            <a:r>
              <a:rPr kumimoji="1" lang="ja-JP" altLang="ja-JP" sz="1400" kern="1200" dirty="0" smtClean="0">
                <a:solidFill>
                  <a:schemeClr val="tx1"/>
                </a:solidFill>
                <a:effectLst/>
                <a:latin typeface="+mn-lt"/>
                <a:ea typeface="+mn-ea"/>
                <a:cs typeface="+mn-cs"/>
              </a:rPr>
              <a:t>リース作り</a:t>
            </a:r>
            <a:r>
              <a:rPr kumimoji="1" lang="ja-JP" altLang="en-US" sz="1400" kern="1200" dirty="0" smtClean="0">
                <a:solidFill>
                  <a:schemeClr val="tx1"/>
                </a:solidFill>
                <a:effectLst/>
                <a:latin typeface="+mn-lt"/>
                <a:ea typeface="+mn-ea"/>
                <a:cs typeface="+mn-cs"/>
              </a:rPr>
              <a:t>をする場面を</a:t>
            </a:r>
            <a:r>
              <a:rPr kumimoji="1" lang="ja-JP" altLang="ja-JP" sz="1400" kern="1200" dirty="0" smtClean="0">
                <a:solidFill>
                  <a:schemeClr val="tx1"/>
                </a:solidFill>
                <a:effectLst/>
                <a:latin typeface="+mn-lt"/>
                <a:ea typeface="+mn-ea"/>
                <a:cs typeface="+mn-cs"/>
              </a:rPr>
              <a:t>、当日に行われた研究授業から授業観察しました。</a:t>
            </a:r>
          </a:p>
          <a:p>
            <a:r>
              <a:rPr kumimoji="1" lang="ja-JP" altLang="ja-JP" sz="1400" kern="1200" dirty="0" smtClean="0">
                <a:solidFill>
                  <a:schemeClr val="tx1"/>
                </a:solidFill>
                <a:effectLst/>
                <a:latin typeface="+mn-lt"/>
                <a:ea typeface="+mn-ea"/>
                <a:cs typeface="+mn-cs"/>
              </a:rPr>
              <a:t>授業観察を受けて、印象に残った生徒の反応と、</a:t>
            </a:r>
            <a:r>
              <a:rPr kumimoji="1" lang="ja-JP" altLang="ja-JP" sz="1200" kern="1200" dirty="0" smtClean="0">
                <a:solidFill>
                  <a:schemeClr val="tx1"/>
                </a:solidFill>
                <a:effectLst/>
                <a:latin typeface="+mn-lt"/>
                <a:ea typeface="+mn-ea"/>
                <a:cs typeface="+mn-cs"/>
              </a:rPr>
              <a:t>なぜ印象に残ったのかを教員の工夫やアプローチの視点から、</a:t>
            </a:r>
            <a:r>
              <a:rPr kumimoji="1" lang="ja-JP" altLang="ja-JP" sz="1400" kern="1200" dirty="0" smtClean="0">
                <a:solidFill>
                  <a:schemeClr val="tx1"/>
                </a:solidFill>
                <a:effectLst/>
                <a:latin typeface="+mn-lt"/>
                <a:ea typeface="+mn-ea"/>
                <a:cs typeface="+mn-cs"/>
              </a:rPr>
              <a:t>グループワークで話し合いました。</a:t>
            </a:r>
          </a:p>
          <a:p>
            <a:r>
              <a:rPr kumimoji="1" lang="ja-JP" altLang="ja-JP" sz="1400" kern="1200" dirty="0" smtClean="0">
                <a:solidFill>
                  <a:schemeClr val="tx1"/>
                </a:solidFill>
                <a:effectLst/>
                <a:latin typeface="+mn-lt"/>
                <a:ea typeface="+mn-ea"/>
                <a:cs typeface="+mn-cs"/>
              </a:rPr>
              <a:t>その結果、特に２次と３次について意見が得られましたので、そこを中心にまとめをしていきます。</a:t>
            </a:r>
            <a:endParaRPr kumimoji="1" lang="ja-JP" altLang="ja-JP" sz="1400" kern="1200" dirty="0">
              <a:solidFill>
                <a:schemeClr val="tx1"/>
              </a:solidFill>
              <a:effectLst/>
              <a:latin typeface="+mn-lt"/>
              <a:ea typeface="+mn-ea"/>
              <a:cs typeface="+mn-cs"/>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effectLst/>
                <a:latin typeface="+mn-lt"/>
                <a:ea typeface="+mn-ea"/>
                <a:cs typeface="+mn-cs"/>
              </a:rPr>
              <a:t>まず２次の印象に残った生徒の反応です。ありがとうって言われると笑顔になるだけでなく、身体の動きが滑らかになったり、声がよく出たりしていた。渡しちゃうとなくなるのに笑顔が出ていた。渡した後、教員の反応を見る瞬間があった。など、「ありがとう」という言葉の温かみを感じている様子や、生徒が相手の気持ちを考えることができているという意見がでました。また、これらは、生徒の反応を「待つ」こと、生徒の行動を決めつけないこと、生徒一人ひとりのペースと反応があることを教員が意識してできていたという意見がでました。</a:t>
            </a:r>
            <a:endParaRPr kumimoji="1" lang="ja-JP" altLang="ja-JP" sz="1200" kern="1200" dirty="0">
              <a:solidFill>
                <a:schemeClr val="tx1"/>
              </a:solidFill>
              <a:effectLst/>
              <a:latin typeface="+mn-lt"/>
              <a:ea typeface="+mn-ea"/>
              <a:cs typeface="+mn-cs"/>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715575" y="4689516"/>
            <a:ext cx="5388610" cy="4442698"/>
          </a:xfrm>
        </p:spPr>
        <p:txBody>
          <a:bodyPr>
            <a:normAutofit/>
          </a:bodyPr>
          <a:lstStyle/>
          <a:p>
            <a:r>
              <a:rPr kumimoji="1" lang="ja-JP" altLang="ja-JP" sz="1200" kern="1200" dirty="0" smtClean="0">
                <a:solidFill>
                  <a:schemeClr val="tx1"/>
                </a:solidFill>
                <a:effectLst/>
                <a:latin typeface="+mn-lt"/>
                <a:ea typeface="+mn-ea"/>
                <a:cs typeface="+mn-cs"/>
              </a:rPr>
              <a:t>続いて教員の工夫やアプローチです。このような印象を生み出した教員の工夫やアプローチとしては、授業者が笑顔やリアクションで授業の雰囲気作りしていたことや、「ありがとう」という言葉を繰りかえし生徒にかけ続けたことにあるという「言葉かけ」に関する意見。また、プレゼント事態の温かさや、温かい言葉をかけられたという気持ちの面に加えて、手からもむくもりを感じることが出来ていた。五感を刺激していたという「教材」に関する意見がでました。</a:t>
            </a:r>
            <a:endParaRPr kumimoji="1" lang="ja-JP" altLang="ja-JP" sz="1200" kern="1200" dirty="0">
              <a:solidFill>
                <a:schemeClr val="tx1"/>
              </a:solidFill>
              <a:effectLst/>
              <a:latin typeface="+mn-lt"/>
              <a:ea typeface="+mn-ea"/>
              <a:cs typeface="+mn-cs"/>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639888" y="328613"/>
            <a:ext cx="3455987" cy="2592387"/>
          </a:xfrm>
        </p:spPr>
      </p:sp>
      <p:sp>
        <p:nvSpPr>
          <p:cNvPr id="3" name="ノート プレースホルダ 2"/>
          <p:cNvSpPr>
            <a:spLocks noGrp="1"/>
          </p:cNvSpPr>
          <p:nvPr>
            <p:ph type="body" idx="1"/>
          </p:nvPr>
        </p:nvSpPr>
        <p:spPr>
          <a:xfrm>
            <a:off x="631577" y="4689516"/>
            <a:ext cx="5388610" cy="4442698"/>
          </a:xfrm>
        </p:spPr>
        <p:txBody>
          <a:bodyPr>
            <a:normAutofit/>
          </a:bodyPr>
          <a:lstStyle/>
          <a:p>
            <a:r>
              <a:rPr kumimoji="1" lang="ja-JP" altLang="ja-JP" sz="1200" kern="1200" dirty="0" smtClean="0">
                <a:solidFill>
                  <a:schemeClr val="tx1"/>
                </a:solidFill>
                <a:effectLst/>
                <a:latin typeface="+mn-lt"/>
                <a:ea typeface="+mn-ea"/>
                <a:cs typeface="+mn-cs"/>
              </a:rPr>
              <a:t>続いて、３次についてです。３次については、「絵本→プレゼント渡し→お母さんへのリース作りの流れ」や、「プレゼントを渡す喜びを学んでからプレゼントを作成する流れ」といった１次から３次まで続く本単元の授業の展開に関して教員の工夫がありよかったと</a:t>
            </a:r>
            <a:r>
              <a:rPr kumimoji="1" lang="ja-JP" altLang="en-US" sz="1200" kern="1200" dirty="0" smtClean="0">
                <a:solidFill>
                  <a:schemeClr val="tx1"/>
                </a:solidFill>
                <a:effectLst/>
                <a:latin typeface="+mn-lt"/>
                <a:ea typeface="+mn-ea"/>
                <a:cs typeface="+mn-cs"/>
              </a:rPr>
              <a:t>いう</a:t>
            </a:r>
            <a:r>
              <a:rPr kumimoji="1" lang="ja-JP" altLang="ja-JP" sz="1200" kern="1200" dirty="0" smtClean="0">
                <a:solidFill>
                  <a:schemeClr val="tx1"/>
                </a:solidFill>
                <a:effectLst/>
                <a:latin typeface="+mn-lt"/>
                <a:ea typeface="+mn-ea"/>
                <a:cs typeface="+mn-cs"/>
              </a:rPr>
              <a:t>意見がでました。しかし、この１次から３次への流れについては、研究協議会の中でも疑問点、アドバイスという形で様々意見がでました。</a:t>
            </a:r>
            <a:endParaRPr kumimoji="1" lang="ja-JP" altLang="ja-JP" sz="1200" kern="1200" dirty="0">
              <a:solidFill>
                <a:schemeClr val="tx1"/>
              </a:solidFill>
              <a:effectLst/>
              <a:latin typeface="+mn-lt"/>
              <a:ea typeface="+mn-ea"/>
              <a:cs typeface="+mn-cs"/>
            </a:endParaRPr>
          </a:p>
        </p:txBody>
      </p:sp>
      <p:sp>
        <p:nvSpPr>
          <p:cNvPr id="4" name="スライド番号プレースホルダ 3"/>
          <p:cNvSpPr>
            <a:spLocks noGrp="1"/>
          </p:cNvSpPr>
          <p:nvPr>
            <p:ph type="sldNum" sz="quarter" idx="10"/>
          </p:nvPr>
        </p:nvSpPr>
        <p:spPr/>
        <p:txBody>
          <a:bodyPr/>
          <a:lstStyle/>
          <a:p>
            <a:fld id="{1A366FE9-0CD5-400A-AA5B-8F8C81C4D92E}"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535B10CA-4CBF-4093-B1FD-E558D8DD37E9}" type="datetime1">
              <a:rPr kumimoji="1" lang="ja-JP" altLang="en-US" smtClean="0"/>
              <a:t>2017/12/12</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44689A6F-F552-47EC-A9F6-30419C7304CC}"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4D588085-8416-47B4-BEA0-50DC45382E02}" type="datetime1">
              <a:rPr kumimoji="1" lang="ja-JP" altLang="en-US" smtClean="0"/>
              <a:t>2017/12/12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689A6F-F552-47EC-A9F6-30419C7304C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37B37438-7DC2-4F69-82A6-6F868496E4DC}" type="datetime1">
              <a:rPr kumimoji="1" lang="ja-JP" altLang="en-US" smtClean="0"/>
              <a:t>2017/12/12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689A6F-F552-47EC-A9F6-30419C7304C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D1A03A0A-24F6-45AD-AB30-55E807FDD9D4}" type="datetime1">
              <a:rPr kumimoji="1" lang="ja-JP" altLang="en-US" smtClean="0"/>
              <a:t>2017/12/12</a:t>
            </a:fld>
            <a:endParaRPr kumimoji="1" lang="ja-JP" altLang="en-US"/>
          </a:p>
        </p:txBody>
      </p:sp>
      <p:sp>
        <p:nvSpPr>
          <p:cNvPr id="9" name="スライド番号プレースホルダー 8"/>
          <p:cNvSpPr>
            <a:spLocks noGrp="1"/>
          </p:cNvSpPr>
          <p:nvPr>
            <p:ph type="sldNum" sz="quarter" idx="15"/>
          </p:nvPr>
        </p:nvSpPr>
        <p:spPr/>
        <p:txBody>
          <a:bodyPr rtlCol="0"/>
          <a:lstStyle/>
          <a:p>
            <a:fld id="{44689A6F-F552-47EC-A9F6-30419C7304CC}" type="slidenum">
              <a:rPr kumimoji="1" lang="ja-JP" altLang="en-US" smtClean="0"/>
              <a:pPr/>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23952A88-CE3B-4C32-BE5B-FDF84E5C9510}" type="datetime1">
              <a:rPr kumimoji="1" lang="ja-JP" altLang="en-US" smtClean="0"/>
              <a:t>2017/12/12</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44689A6F-F552-47EC-A9F6-30419C7304CC}"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CB3D3342-F7D9-4983-A1C5-ACC68DCDD71B}" type="datetime1">
              <a:rPr kumimoji="1" lang="ja-JP" altLang="en-US" smtClean="0"/>
              <a:t>2017/12/12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689A6F-F552-47EC-A9F6-30419C7304CC}" type="slidenum">
              <a:rPr kumimoji="1" lang="ja-JP" altLang="en-US" smtClean="0"/>
              <a:pPr/>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E1F593D0-6852-4B6F-96D0-06ADCCF2E5EB}" type="datetime1">
              <a:rPr kumimoji="1" lang="ja-JP" altLang="en-US" smtClean="0"/>
              <a:t>2017/12/12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689A6F-F552-47EC-A9F6-30419C7304CC}" type="slidenum">
              <a:rPr kumimoji="1" lang="ja-JP" altLang="en-US" smtClean="0"/>
              <a:pPr/>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8E83951E-A33C-4643-8AA5-52E15BE0ACE1}" type="datetime1">
              <a:rPr kumimoji="1" lang="ja-JP" altLang="en-US" smtClean="0"/>
              <a:t>2017/12/12</a:t>
            </a:fld>
            <a:endParaRPr kumimoji="1" lang="ja-JP" altLang="en-US"/>
          </a:p>
        </p:txBody>
      </p:sp>
      <p:sp>
        <p:nvSpPr>
          <p:cNvPr id="7" name="スライド番号プレースホルダー 6"/>
          <p:cNvSpPr>
            <a:spLocks noGrp="1"/>
          </p:cNvSpPr>
          <p:nvPr>
            <p:ph type="sldNum" sz="quarter" idx="11"/>
          </p:nvPr>
        </p:nvSpPr>
        <p:spPr/>
        <p:txBody>
          <a:bodyPr rtlCol="0"/>
          <a:lstStyle/>
          <a:p>
            <a:fld id="{44689A6F-F552-47EC-A9F6-30419C7304CC}" type="slidenum">
              <a:rPr kumimoji="1" lang="ja-JP" altLang="en-US" smtClean="0"/>
              <a:pPr/>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3DB2CD-1FA3-4FD0-8AE1-83C47273A200}" type="datetime1">
              <a:rPr kumimoji="1" lang="ja-JP" altLang="en-US" smtClean="0"/>
              <a:t>2017/12/12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689A6F-F552-47EC-A9F6-30419C7304C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CFBAA09B-30BA-4744-B604-9A61E1699358}" type="datetime1">
              <a:rPr kumimoji="1" lang="ja-JP" altLang="en-US" smtClean="0"/>
              <a:t>2017/12/12</a:t>
            </a:fld>
            <a:endParaRPr kumimoji="1" lang="ja-JP" altLang="en-US"/>
          </a:p>
        </p:txBody>
      </p:sp>
      <p:sp>
        <p:nvSpPr>
          <p:cNvPr id="22" name="スライド番号プレースホルダー 21"/>
          <p:cNvSpPr>
            <a:spLocks noGrp="1"/>
          </p:cNvSpPr>
          <p:nvPr>
            <p:ph type="sldNum" sz="quarter" idx="15"/>
          </p:nvPr>
        </p:nvSpPr>
        <p:spPr/>
        <p:txBody>
          <a:bodyPr rtlCol="0"/>
          <a:lstStyle/>
          <a:p>
            <a:fld id="{44689A6F-F552-47EC-A9F6-30419C7304CC}" type="slidenum">
              <a:rPr kumimoji="1" lang="ja-JP" altLang="en-US" smtClean="0"/>
              <a:pPr/>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86D652D9-45A9-41C4-AEAA-67A093CE44E5}" type="datetime1">
              <a:rPr kumimoji="1" lang="ja-JP" altLang="en-US" smtClean="0"/>
              <a:t>2017/12/12</a:t>
            </a:fld>
            <a:endParaRPr kumimoji="1" lang="ja-JP" altLang="en-US"/>
          </a:p>
        </p:txBody>
      </p:sp>
      <p:sp>
        <p:nvSpPr>
          <p:cNvPr id="18" name="スライド番号プレースホルダー 17"/>
          <p:cNvSpPr>
            <a:spLocks noGrp="1"/>
          </p:cNvSpPr>
          <p:nvPr>
            <p:ph type="sldNum" sz="quarter" idx="11"/>
          </p:nvPr>
        </p:nvSpPr>
        <p:spPr/>
        <p:txBody>
          <a:bodyPr rtlCol="0"/>
          <a:lstStyle/>
          <a:p>
            <a:fld id="{44689A6F-F552-47EC-A9F6-30419C7304CC}" type="slidenum">
              <a:rPr kumimoji="1" lang="ja-JP" altLang="en-US" smtClean="0"/>
              <a:pPr/>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BBC0BD-548E-44C0-9BC2-1192E7834DC9}" type="datetime1">
              <a:rPr kumimoji="1" lang="ja-JP" altLang="en-US" smtClean="0"/>
              <a:t>2017/12/12</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4689A6F-F552-47EC-A9F6-30419C7304C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1916832"/>
            <a:ext cx="8352928" cy="1938992"/>
          </a:xfrm>
          <a:prstGeom prst="rect">
            <a:avLst/>
          </a:prstGeom>
          <a:noFill/>
        </p:spPr>
        <p:txBody>
          <a:bodyPr wrap="square" rtlCol="0">
            <a:spAutoFit/>
          </a:bodyPr>
          <a:lstStyle/>
          <a:p>
            <a:pPr algn="ctr"/>
            <a:r>
              <a:rPr kumimoji="1" lang="ja-JP" altLang="en-US" sz="4000" b="1" dirty="0" smtClean="0">
                <a:latin typeface="HG丸ｺﾞｼｯｸM-PRO" panose="020F0600000000000000" pitchFamily="50" charset="-128"/>
                <a:ea typeface="HG丸ｺﾞｼｯｸM-PRO" panose="020F0600000000000000" pitchFamily="50" charset="-128"/>
              </a:rPr>
              <a:t>平成</a:t>
            </a:r>
            <a:r>
              <a:rPr kumimoji="1" lang="en-US" altLang="ja-JP" sz="4000" b="1" dirty="0" smtClean="0">
                <a:latin typeface="HG丸ｺﾞｼｯｸM-PRO" panose="020F0600000000000000" pitchFamily="50" charset="-128"/>
                <a:ea typeface="HG丸ｺﾞｼｯｸM-PRO" panose="020F0600000000000000" pitchFamily="50" charset="-128"/>
              </a:rPr>
              <a:t>29</a:t>
            </a:r>
            <a:r>
              <a:rPr kumimoji="1" lang="ja-JP" altLang="en-US" sz="4000" b="1" dirty="0" smtClean="0">
                <a:latin typeface="HG丸ｺﾞｼｯｸM-PRO" panose="020F0600000000000000" pitchFamily="50" charset="-128"/>
                <a:ea typeface="HG丸ｺﾞｼｯｸM-PRO" panose="020F0600000000000000" pitchFamily="50" charset="-128"/>
              </a:rPr>
              <a:t>年</a:t>
            </a:r>
            <a:r>
              <a:rPr lang="ja-JP" altLang="en-US" sz="4000" b="1" dirty="0" smtClean="0">
                <a:latin typeface="HG丸ｺﾞｼｯｸM-PRO" panose="020F0600000000000000" pitchFamily="50" charset="-128"/>
                <a:ea typeface="HG丸ｺﾞｼｯｸM-PRO" panose="020F0600000000000000" pitchFamily="50" charset="-128"/>
              </a:rPr>
              <a:t>度</a:t>
            </a:r>
            <a:endParaRPr lang="en-US" altLang="ja-JP" sz="4000" b="1" dirty="0">
              <a:latin typeface="HG丸ｺﾞｼｯｸM-PRO" panose="020F0600000000000000" pitchFamily="50" charset="-128"/>
              <a:ea typeface="HG丸ｺﾞｼｯｸM-PRO" panose="020F0600000000000000" pitchFamily="50" charset="-128"/>
            </a:endParaRPr>
          </a:p>
          <a:p>
            <a:r>
              <a:rPr lang="ja-JP" altLang="en-US" sz="4000" b="1" dirty="0">
                <a:latin typeface="HG丸ｺﾞｼｯｸM-PRO" panose="020F0600000000000000" pitchFamily="50" charset="-128"/>
                <a:ea typeface="HG丸ｺﾞｼｯｸM-PRO" panose="020F0600000000000000" pitchFamily="50" charset="-128"/>
              </a:rPr>
              <a:t>高等</a:t>
            </a:r>
            <a:r>
              <a:rPr kumimoji="1" lang="ja-JP" altLang="en-US" sz="4000" b="1" dirty="0" smtClean="0">
                <a:latin typeface="HG丸ｺﾞｼｯｸM-PRO" panose="020F0600000000000000" pitchFamily="50" charset="-128"/>
                <a:ea typeface="HG丸ｺﾞｼｯｸM-PRO" panose="020F0600000000000000" pitchFamily="50" charset="-128"/>
              </a:rPr>
              <a:t>部</a:t>
            </a:r>
            <a:r>
              <a:rPr lang="ja-JP" altLang="en-US" sz="4000" b="1" dirty="0">
                <a:latin typeface="HG丸ｺﾞｼｯｸM-PRO" panose="020F0600000000000000" pitchFamily="50" charset="-128"/>
                <a:ea typeface="HG丸ｺﾞｼｯｸM-PRO" panose="020F0600000000000000" pitchFamily="50" charset="-128"/>
              </a:rPr>
              <a:t>　</a:t>
            </a:r>
            <a:r>
              <a:rPr kumimoji="1" lang="ja-JP" altLang="en-US" sz="4000" b="1" dirty="0" smtClean="0">
                <a:latin typeface="HG丸ｺﾞｼｯｸM-PRO" panose="020F0600000000000000" pitchFamily="50" charset="-128"/>
                <a:ea typeface="HG丸ｺﾞｼｯｸM-PRO" panose="020F0600000000000000" pitchFamily="50" charset="-128"/>
              </a:rPr>
              <a:t>研究授業・研究協議会①　</a:t>
            </a:r>
            <a:endParaRPr kumimoji="1" lang="en-US" altLang="ja-JP" sz="4000" b="1" dirty="0" smtClean="0">
              <a:latin typeface="HG丸ｺﾞｼｯｸM-PRO" panose="020F0600000000000000" pitchFamily="50" charset="-128"/>
              <a:ea typeface="HG丸ｺﾞｼｯｸM-PRO" panose="020F0600000000000000" pitchFamily="50" charset="-128"/>
            </a:endParaRPr>
          </a:p>
          <a:p>
            <a:pPr algn="ctr"/>
            <a:r>
              <a:rPr kumimoji="1" lang="ja-JP" altLang="en-US" sz="4000" b="1" dirty="0" smtClean="0">
                <a:latin typeface="HG丸ｺﾞｼｯｸM-PRO" panose="020F0600000000000000" pitchFamily="50" charset="-128"/>
                <a:ea typeface="HG丸ｺﾞｼｯｸM-PRO" panose="020F0600000000000000" pitchFamily="50" charset="-128"/>
              </a:rPr>
              <a:t>報告</a:t>
            </a:r>
            <a:endParaRPr kumimoji="1" lang="ja-JP" altLang="en-US" sz="4000" b="1"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987824" y="4941168"/>
            <a:ext cx="3456384" cy="369332"/>
          </a:xfrm>
          <a:prstGeom prst="rect">
            <a:avLst/>
          </a:prstGeom>
          <a:noFill/>
        </p:spPr>
        <p:txBody>
          <a:bodyPr wrap="square" rtlCol="0">
            <a:spAutoFit/>
          </a:bodyPr>
          <a:lstStyle/>
          <a:p>
            <a:r>
              <a:rPr lang="ja-JP" altLang="en-US" b="1" dirty="0">
                <a:latin typeface="HG丸ｺﾞｼｯｸM-PRO" panose="020F0600000000000000" pitchFamily="50" charset="-128"/>
                <a:ea typeface="HG丸ｺﾞｼｯｸM-PRO" panose="020F0600000000000000" pitchFamily="50" charset="-128"/>
              </a:rPr>
              <a:t>大阪</a:t>
            </a:r>
            <a:r>
              <a:rPr lang="ja-JP" altLang="en-US" b="1" dirty="0" smtClean="0">
                <a:latin typeface="HG丸ｺﾞｼｯｸM-PRO" panose="020F0600000000000000" pitchFamily="50" charset="-128"/>
                <a:ea typeface="HG丸ｺﾞｼｯｸM-PRO" panose="020F0600000000000000" pitchFamily="50" charset="-128"/>
              </a:rPr>
              <a:t>府立交野支援学校　研究部</a:t>
            </a:r>
            <a:endParaRPr kumimoji="1" lang="ja-JP" altLang="en-US"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99281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323528" y="288072"/>
            <a:ext cx="7920880"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研究協議会に</a:t>
            </a:r>
            <a:r>
              <a:rPr lang="ja-JP" altLang="en-US" sz="3200" b="1" u="sng" dirty="0">
                <a:solidFill>
                  <a:schemeClr val="tx1"/>
                </a:solidFill>
                <a:latin typeface="HG丸ｺﾞｼｯｸM-PRO" panose="020F0600000000000000" pitchFamily="50" charset="-128"/>
                <a:ea typeface="HG丸ｺﾞｼｯｸM-PRO" panose="020F0600000000000000" pitchFamily="50" charset="-128"/>
              </a:rPr>
              <a:t>ついて（</a:t>
            </a:r>
            <a:r>
              <a:rPr lang="en-US" altLang="ja-JP" sz="3200" b="1" u="sng" dirty="0">
                <a:solidFill>
                  <a:schemeClr val="tx1"/>
                </a:solidFill>
                <a:latin typeface="HG丸ｺﾞｼｯｸM-PRO" panose="020F0600000000000000" pitchFamily="50" charset="-128"/>
                <a:ea typeface="HG丸ｺﾞｼｯｸM-PRO" panose="020F0600000000000000" pitchFamily="50" charset="-128"/>
              </a:rPr>
              <a:t>12/5</a:t>
            </a:r>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44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コンテンツ プレースホルダー 2"/>
          <p:cNvSpPr txBox="1">
            <a:spLocks/>
          </p:cNvSpPr>
          <p:nvPr/>
        </p:nvSpPr>
        <p:spPr>
          <a:xfrm>
            <a:off x="467544" y="1052736"/>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a:latin typeface="HG丸ｺﾞｼｯｸM-PRO" panose="020F0600000000000000" pitchFamily="50" charset="-128"/>
                <a:ea typeface="HG丸ｺﾞｼｯｸM-PRO" panose="020F0600000000000000" pitchFamily="50" charset="-128"/>
              </a:rPr>
              <a:t>これから</a:t>
            </a:r>
            <a:r>
              <a:rPr lang="ja-JP" altLang="en-US" b="1" dirty="0" smtClean="0">
                <a:latin typeface="HG丸ｺﾞｼｯｸM-PRO" panose="020F0600000000000000" pitchFamily="50" charset="-128"/>
                <a:ea typeface="HG丸ｺﾞｼｯｸM-PRO" panose="020F0600000000000000" pitchFamily="50" charset="-128"/>
              </a:rPr>
              <a:t>に向けて</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827584" y="1772816"/>
            <a:ext cx="7272808" cy="4680520"/>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2" name="コンテンツ プレースホルダー 2"/>
          <p:cNvSpPr txBox="1">
            <a:spLocks/>
          </p:cNvSpPr>
          <p:nvPr/>
        </p:nvSpPr>
        <p:spPr>
          <a:xfrm>
            <a:off x="1081088" y="2132856"/>
            <a:ext cx="6872868" cy="396044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・気持ちをどう繋いでいくのか</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smtClean="0">
                <a:latin typeface="HG丸ｺﾞｼｯｸM-PRO" panose="020F0600000000000000" pitchFamily="50" charset="-128"/>
                <a:ea typeface="HG丸ｺﾞｼｯｸM-PRO" panose="020F0600000000000000" pitchFamily="50" charset="-128"/>
              </a:rPr>
              <a:t>・自己選択するための「</a:t>
            </a:r>
            <a:r>
              <a:rPr lang="ja-JP" altLang="en-US" b="1" dirty="0">
                <a:latin typeface="HG丸ｺﾞｼｯｸM-PRO" panose="020F0600000000000000" pitchFamily="50" charset="-128"/>
                <a:ea typeface="HG丸ｺﾞｼｯｸM-PRO" panose="020F0600000000000000" pitchFamily="50" charset="-128"/>
              </a:rPr>
              <a:t>想い</a:t>
            </a:r>
            <a:r>
              <a:rPr lang="ja-JP" altLang="en-US" b="1" dirty="0" smtClean="0">
                <a:latin typeface="HG丸ｺﾞｼｯｸM-PRO" panose="020F0600000000000000" pitchFamily="50" charset="-128"/>
                <a:ea typeface="HG丸ｺﾞｼｯｸM-PRO" panose="020F0600000000000000" pitchFamily="50" charset="-128"/>
              </a:rPr>
              <a:t>」をどう引き出し</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　</a:t>
            </a:r>
            <a:r>
              <a:rPr lang="ja-JP" altLang="en-US" b="1" dirty="0" err="1" smtClean="0">
                <a:latin typeface="HG丸ｺﾞｼｯｸM-PRO" panose="020F0600000000000000" pitchFamily="50" charset="-128"/>
                <a:ea typeface="HG丸ｺﾞｼｯｸM-PRO" panose="020F0600000000000000" pitchFamily="50" charset="-128"/>
              </a:rPr>
              <a:t>て</a:t>
            </a:r>
            <a:r>
              <a:rPr lang="ja-JP" altLang="en-US" b="1" dirty="0" smtClean="0">
                <a:latin typeface="HG丸ｺﾞｼｯｸM-PRO" panose="020F0600000000000000" pitchFamily="50" charset="-128"/>
                <a:ea typeface="HG丸ｺﾞｼｯｸM-PRO" panose="020F0600000000000000" pitchFamily="50" charset="-128"/>
              </a:rPr>
              <a:t>いくのか</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smtClean="0">
                <a:latin typeface="HG丸ｺﾞｼｯｸM-PRO" panose="020F0600000000000000" pitchFamily="50" charset="-128"/>
                <a:ea typeface="HG丸ｺﾞｼｯｸM-PRO" panose="020F0600000000000000" pitchFamily="50" charset="-128"/>
              </a:rPr>
              <a:t>・お母さんに渡すまで気持ちが繋がっていたら</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いいな</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・友だち同士で渡し合いをしてはどうか</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a:t>９</a:t>
            </a:r>
          </a:p>
        </p:txBody>
      </p:sp>
    </p:spTree>
    <p:extLst>
      <p:ext uri="{BB962C8B-B14F-4D97-AF65-F5344CB8AC3E}">
        <p14:creationId xmlns:p14="http://schemas.microsoft.com/office/powerpoint/2010/main" val="4171455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直角三角形 10"/>
          <p:cNvSpPr/>
          <p:nvPr/>
        </p:nvSpPr>
        <p:spPr>
          <a:xfrm rot="16200000">
            <a:off x="3119855" y="-1887606"/>
            <a:ext cx="2544251" cy="8136904"/>
          </a:xfrm>
          <a:prstGeom prst="rtTriangl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323528" y="288072"/>
            <a:ext cx="7920880"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研究協議会に</a:t>
            </a:r>
            <a:r>
              <a:rPr lang="ja-JP" altLang="en-US" sz="3200" b="1" u="sng" dirty="0">
                <a:solidFill>
                  <a:schemeClr val="tx1"/>
                </a:solidFill>
                <a:latin typeface="HG丸ｺﾞｼｯｸM-PRO" panose="020F0600000000000000" pitchFamily="50" charset="-128"/>
                <a:ea typeface="HG丸ｺﾞｼｯｸM-PRO" panose="020F0600000000000000" pitchFamily="50" charset="-128"/>
              </a:rPr>
              <a:t>ついて（</a:t>
            </a:r>
            <a:r>
              <a:rPr lang="en-US" altLang="ja-JP" sz="3200" b="1" u="sng" dirty="0">
                <a:solidFill>
                  <a:schemeClr val="tx1"/>
                </a:solidFill>
                <a:latin typeface="HG丸ｺﾞｼｯｸM-PRO" panose="020F0600000000000000" pitchFamily="50" charset="-128"/>
                <a:ea typeface="HG丸ｺﾞｼｯｸM-PRO" panose="020F0600000000000000" pitchFamily="50" charset="-128"/>
              </a:rPr>
              <a:t>12/5</a:t>
            </a:r>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44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コンテンツ プレースホルダー 2"/>
          <p:cNvSpPr txBox="1">
            <a:spLocks/>
          </p:cNvSpPr>
          <p:nvPr/>
        </p:nvSpPr>
        <p:spPr>
          <a:xfrm>
            <a:off x="467544" y="1052736"/>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a:latin typeface="HG丸ｺﾞｼｯｸM-PRO" panose="020F0600000000000000" pitchFamily="50" charset="-128"/>
                <a:ea typeface="HG丸ｺﾞｼｯｸM-PRO" panose="020F0600000000000000" pitchFamily="50" charset="-128"/>
              </a:rPr>
              <a:t>これから</a:t>
            </a:r>
            <a:r>
              <a:rPr lang="ja-JP" altLang="en-US" b="1" dirty="0" smtClean="0">
                <a:latin typeface="HG丸ｺﾞｼｯｸM-PRO" panose="020F0600000000000000" pitchFamily="50" charset="-128"/>
                <a:ea typeface="HG丸ｺﾞｼｯｸM-PRO" panose="020F0600000000000000" pitchFamily="50" charset="-128"/>
              </a:rPr>
              <a:t>に向けて</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10</a:t>
            </a:r>
            <a:endParaRPr kumimoji="1" lang="ja-JP" altLang="en-US" dirty="0"/>
          </a:p>
        </p:txBody>
      </p:sp>
      <p:sp>
        <p:nvSpPr>
          <p:cNvPr id="28" name="直角三角形 27"/>
          <p:cNvSpPr/>
          <p:nvPr/>
        </p:nvSpPr>
        <p:spPr>
          <a:xfrm rot="16200000">
            <a:off x="1175638" y="1640785"/>
            <a:ext cx="888069" cy="2736305"/>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32936" y="2852936"/>
            <a:ext cx="738664" cy="1008112"/>
          </a:xfrm>
          <a:prstGeom prst="rect">
            <a:avLst/>
          </a:prstGeom>
          <a:solidFill>
            <a:schemeClr val="bg1"/>
          </a:solidFill>
          <a:ln w="28575">
            <a:solidFill>
              <a:schemeClr val="tx1"/>
            </a:solidFill>
          </a:ln>
        </p:spPr>
        <p:txBody>
          <a:bodyPr vert="eaVert" wrap="square" rtlCol="0">
            <a:spAutoFit/>
          </a:bodyPr>
          <a:lstStyle/>
          <a:p>
            <a:r>
              <a:rPr kumimoji="1" lang="ja-JP" altLang="en-US" sz="3600" b="1" dirty="0" smtClean="0">
                <a:latin typeface="HG丸ｺﾞｼｯｸM-PRO" panose="020F0600000000000000" pitchFamily="50" charset="-128"/>
                <a:ea typeface="HG丸ｺﾞｼｯｸM-PRO" panose="020F0600000000000000" pitchFamily="50" charset="-128"/>
              </a:rPr>
              <a:t>１次</a:t>
            </a:r>
            <a:endParaRPr kumimoji="1" lang="ja-JP" altLang="en-US" sz="3600" b="1"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2537192" y="2204864"/>
            <a:ext cx="738664" cy="1656184"/>
          </a:xfrm>
          <a:prstGeom prst="rect">
            <a:avLst/>
          </a:prstGeom>
          <a:solidFill>
            <a:schemeClr val="bg1"/>
          </a:solidFill>
          <a:ln w="28575">
            <a:solidFill>
              <a:schemeClr val="tx1"/>
            </a:solidFill>
          </a:ln>
        </p:spPr>
        <p:txBody>
          <a:bodyPr vert="eaVert" wrap="square" rtlCol="0">
            <a:spAutoFit/>
          </a:bodyPr>
          <a:lstStyle/>
          <a:p>
            <a:pPr algn="ctr"/>
            <a:r>
              <a:rPr lang="ja-JP" altLang="en-US" sz="3600" b="1" dirty="0">
                <a:latin typeface="HG丸ｺﾞｼｯｸM-PRO" panose="020F0600000000000000" pitchFamily="50" charset="-128"/>
                <a:ea typeface="HG丸ｺﾞｼｯｸM-PRO" panose="020F0600000000000000" pitchFamily="50" charset="-128"/>
              </a:rPr>
              <a:t>２</a:t>
            </a:r>
            <a:r>
              <a:rPr kumimoji="1" lang="ja-JP" altLang="en-US" sz="3600" b="1" dirty="0" smtClean="0">
                <a:latin typeface="HG丸ｺﾞｼｯｸM-PRO" panose="020F0600000000000000" pitchFamily="50" charset="-128"/>
                <a:ea typeface="HG丸ｺﾞｼｯｸM-PRO" panose="020F0600000000000000" pitchFamily="50" charset="-128"/>
              </a:rPr>
              <a:t>次</a:t>
            </a:r>
            <a:endParaRPr kumimoji="1" lang="ja-JP" altLang="en-US" sz="3600" b="1"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7793776" y="692696"/>
            <a:ext cx="738664" cy="3168352"/>
          </a:xfrm>
          <a:prstGeom prst="rect">
            <a:avLst/>
          </a:prstGeom>
          <a:solidFill>
            <a:schemeClr val="bg1"/>
          </a:solidFill>
          <a:ln w="28575">
            <a:solidFill>
              <a:schemeClr val="tx1"/>
            </a:solidFill>
          </a:ln>
        </p:spPr>
        <p:txBody>
          <a:bodyPr vert="eaVert" wrap="square" rtlCol="0">
            <a:spAutoFit/>
          </a:bodyPr>
          <a:lstStyle/>
          <a:p>
            <a:pPr algn="ctr"/>
            <a:r>
              <a:rPr lang="ja-JP" altLang="en-US" sz="3600" b="1" dirty="0" smtClean="0">
                <a:latin typeface="HG丸ｺﾞｼｯｸM-PRO" panose="020F0600000000000000" pitchFamily="50" charset="-128"/>
                <a:ea typeface="HG丸ｺﾞｼｯｸM-PRO" panose="020F0600000000000000" pitchFamily="50" charset="-128"/>
              </a:rPr>
              <a:t>３</a:t>
            </a:r>
            <a:r>
              <a:rPr kumimoji="1" lang="ja-JP" altLang="en-US" sz="3600" b="1" dirty="0" smtClean="0">
                <a:latin typeface="HG丸ｺﾞｼｯｸM-PRO" panose="020F0600000000000000" pitchFamily="50" charset="-128"/>
                <a:ea typeface="HG丸ｺﾞｼｯｸM-PRO" panose="020F0600000000000000" pitchFamily="50" charset="-128"/>
              </a:rPr>
              <a:t>次</a:t>
            </a:r>
            <a:endParaRPr kumimoji="1" lang="ja-JP" altLang="en-US" sz="3600" b="1" dirty="0">
              <a:latin typeface="HG丸ｺﾞｼｯｸM-PRO" panose="020F0600000000000000" pitchFamily="50" charset="-128"/>
              <a:ea typeface="HG丸ｺﾞｼｯｸM-PRO" panose="020F0600000000000000" pitchFamily="50" charset="-128"/>
            </a:endParaRPr>
          </a:p>
        </p:txBody>
      </p:sp>
      <p:sp>
        <p:nvSpPr>
          <p:cNvPr id="18" name="雲形吹き出し 17"/>
          <p:cNvSpPr/>
          <p:nvPr/>
        </p:nvSpPr>
        <p:spPr>
          <a:xfrm rot="308087">
            <a:off x="251520" y="3861048"/>
            <a:ext cx="7992888" cy="2736304"/>
          </a:xfrm>
          <a:prstGeom prst="cloudCallout">
            <a:avLst>
              <a:gd name="adj1" fmla="val 16965"/>
              <a:gd name="adj2" fmla="val -98445"/>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コンテンツ プレースホルダー 2"/>
          <p:cNvSpPr txBox="1">
            <a:spLocks/>
          </p:cNvSpPr>
          <p:nvPr/>
        </p:nvSpPr>
        <p:spPr>
          <a:xfrm>
            <a:off x="1134200" y="4581128"/>
            <a:ext cx="6678160" cy="104411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800" b="1" dirty="0" smtClean="0">
                <a:latin typeface="HG丸ｺﾞｼｯｸM-PRO" panose="020F0600000000000000" pitchFamily="50" charset="-128"/>
                <a:ea typeface="HG丸ｺﾞｼｯｸM-PRO" panose="020F0600000000000000" pitchFamily="50" charset="-128"/>
              </a:rPr>
              <a:t>お母さんにプレゼントを“あげたい</a:t>
            </a:r>
            <a:r>
              <a:rPr lang="ja-JP" altLang="en-US" sz="2800" b="1" dirty="0">
                <a:latin typeface="HG丸ｺﾞｼｯｸM-PRO" panose="020F0600000000000000" pitchFamily="50" charset="-128"/>
                <a:ea typeface="HG丸ｺﾞｼｯｸM-PRO" panose="020F0600000000000000" pitchFamily="50" charset="-128"/>
              </a:rPr>
              <a:t>”</a:t>
            </a: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800" b="1" dirty="0" smtClean="0">
                <a:latin typeface="HG丸ｺﾞｼｯｸM-PRO" panose="020F0600000000000000" pitchFamily="50" charset="-128"/>
                <a:ea typeface="HG丸ｺﾞｼｯｸM-PRO" panose="020F0600000000000000" pitchFamily="50" charset="-128"/>
              </a:rPr>
              <a:t>気持ちをどう耕していくのか？？</a:t>
            </a:r>
            <a:endParaRPr lang="en-US" altLang="ja-JP" sz="28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87151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3893725563"/>
              </p:ext>
            </p:extLst>
          </p:nvPr>
        </p:nvGraphicFramePr>
        <p:xfrm>
          <a:off x="602488" y="2348880"/>
          <a:ext cx="7867015" cy="2592999"/>
        </p:xfrm>
        <a:graphic>
          <a:graphicData uri="http://schemas.openxmlformats.org/drawingml/2006/table">
            <a:tbl>
              <a:tblPr firstRow="1" bandRow="1">
                <a:tableStyleId>{5C22544A-7EE6-4342-B048-85BDC9FD1C3A}</a:tableStyleId>
              </a:tblPr>
              <a:tblGrid>
                <a:gridCol w="719455"/>
                <a:gridCol w="3916680"/>
                <a:gridCol w="3230880"/>
              </a:tblGrid>
              <a:tr h="603027">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学年</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対　生徒</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対　教師（教師同士）</a:t>
                      </a:r>
                      <a:endParaRPr kumimoji="1" lang="ja-JP" altLang="en-US" sz="2000" dirty="0">
                        <a:latin typeface="HG丸ｺﾞｼｯｸM-PRO" panose="020F0600000000000000" pitchFamily="50" charset="-128"/>
                        <a:ea typeface="HG丸ｺﾞｼｯｸM-PRO" panose="020F0600000000000000" pitchFamily="50" charset="-128"/>
                      </a:endParaRPr>
                    </a:p>
                  </a:txBody>
                  <a:tcPr/>
                </a:tc>
              </a:tr>
              <a:tr h="492066">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１年</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できる、ほめる</a:t>
                      </a:r>
                      <a:endParaRPr kumimoji="1" lang="en-US" altLang="ja-JP" sz="2000" dirty="0" smtClean="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共有、ねらいの明確化</a:t>
                      </a:r>
                      <a:endParaRPr kumimoji="1" lang="en-US" altLang="ja-JP" sz="2000" dirty="0" smtClean="0">
                        <a:latin typeface="HG丸ｺﾞｼｯｸM-PRO" panose="020F0600000000000000" pitchFamily="50" charset="-128"/>
                        <a:ea typeface="HG丸ｺﾞｼｯｸM-PRO" panose="020F0600000000000000" pitchFamily="50" charset="-128"/>
                      </a:endParaRPr>
                    </a:p>
                  </a:txBody>
                  <a:tcPr/>
                </a:tc>
              </a:tr>
              <a:tr h="492066">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２年</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般化、信頼関係</a:t>
                      </a:r>
                      <a:endParaRPr kumimoji="1" lang="en-US" altLang="ja-JP" sz="2000" dirty="0" smtClean="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コミュニケーション</a:t>
                      </a:r>
                      <a:endParaRPr kumimoji="1" lang="en-US" altLang="ja-JP" sz="2000" dirty="0" smtClean="0">
                        <a:latin typeface="HG丸ｺﾞｼｯｸM-PRO" panose="020F0600000000000000" pitchFamily="50" charset="-128"/>
                        <a:ea typeface="HG丸ｺﾞｼｯｸM-PRO" panose="020F0600000000000000" pitchFamily="50" charset="-128"/>
                      </a:endParaRPr>
                    </a:p>
                  </a:txBody>
                  <a:tcPr/>
                </a:tc>
              </a:tr>
              <a:tr h="861114">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３年</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様々な経験や体験を通して、</a:t>
                      </a:r>
                      <a:endParaRPr kumimoji="1" lang="en-US" altLang="ja-JP" sz="2000" dirty="0" smtClean="0">
                        <a:latin typeface="HG丸ｺﾞｼｯｸM-PRO" panose="020F0600000000000000" pitchFamily="50" charset="-128"/>
                        <a:ea typeface="HG丸ｺﾞｼｯｸM-PRO" panose="020F0600000000000000" pitchFamily="50" charset="-128"/>
                      </a:endParaRPr>
                    </a:p>
                    <a:p>
                      <a:r>
                        <a:rPr kumimoji="1" lang="ja-JP" altLang="en-US" sz="2000" dirty="0" smtClean="0">
                          <a:latin typeface="HG丸ｺﾞｼｯｸM-PRO" panose="020F0600000000000000" pitchFamily="50" charset="-128"/>
                          <a:ea typeface="HG丸ｺﾞｼｯｸM-PRO" panose="020F0600000000000000" pitchFamily="50" charset="-128"/>
                        </a:rPr>
                        <a:t>好奇心・他者への興味関心を</a:t>
                      </a:r>
                      <a:endParaRPr kumimoji="1" lang="en-US" altLang="ja-JP" sz="2000" dirty="0" smtClean="0">
                        <a:latin typeface="HG丸ｺﾞｼｯｸM-PRO" panose="020F0600000000000000" pitchFamily="50" charset="-128"/>
                        <a:ea typeface="HG丸ｺﾞｼｯｸM-PRO" panose="020F0600000000000000" pitchFamily="50" charset="-128"/>
                      </a:endParaRPr>
                    </a:p>
                    <a:p>
                      <a:r>
                        <a:rPr kumimoji="1" lang="ja-JP" altLang="en-US" sz="2000" dirty="0" smtClean="0">
                          <a:latin typeface="HG丸ｺﾞｼｯｸM-PRO" panose="020F0600000000000000" pitchFamily="50" charset="-128"/>
                          <a:ea typeface="HG丸ｺﾞｼｯｸM-PRO" panose="020F0600000000000000" pitchFamily="50" charset="-128"/>
                        </a:rPr>
                        <a:t>引き出す！</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共通理解</a:t>
                      </a:r>
                      <a:endParaRPr kumimoji="1" lang="ja-JP" altLang="en-US" sz="2000" dirty="0">
                        <a:latin typeface="HG丸ｺﾞｼｯｸM-PRO" panose="020F0600000000000000" pitchFamily="50" charset="-128"/>
                        <a:ea typeface="HG丸ｺﾞｼｯｸM-PRO" panose="020F0600000000000000" pitchFamily="50" charset="-128"/>
                      </a:endParaRPr>
                    </a:p>
                  </a:txBody>
                  <a:tcPr/>
                </a:tc>
              </a:tr>
            </a:tbl>
          </a:graphicData>
        </a:graphic>
      </p:graphicFrame>
      <p:sp>
        <p:nvSpPr>
          <p:cNvPr id="3" name="スライド番号プレースホルダー 2"/>
          <p:cNvSpPr>
            <a:spLocks noGrp="1"/>
          </p:cNvSpPr>
          <p:nvPr>
            <p:ph type="sldNum" sz="quarter" idx="15"/>
          </p:nvPr>
        </p:nvSpPr>
        <p:spPr/>
        <p:txBody>
          <a:bodyPr/>
          <a:lstStyle/>
          <a:p>
            <a:r>
              <a:rPr kumimoji="1" lang="en-US" altLang="ja-JP" dirty="0" smtClean="0"/>
              <a:t>11</a:t>
            </a:r>
            <a:endParaRPr kumimoji="1" lang="ja-JP" altLang="en-US" dirty="0"/>
          </a:p>
        </p:txBody>
      </p:sp>
      <p:sp>
        <p:nvSpPr>
          <p:cNvPr id="8" name="タイトル 1"/>
          <p:cNvSpPr txBox="1">
            <a:spLocks/>
          </p:cNvSpPr>
          <p:nvPr/>
        </p:nvSpPr>
        <p:spPr>
          <a:xfrm>
            <a:off x="323528" y="288072"/>
            <a:ext cx="7920880"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学年ワークより</a:t>
            </a:r>
            <a:endParaRPr lang="ja-JP" altLang="en-US" sz="32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コンテンツ プレースホルダー 2"/>
          <p:cNvSpPr txBox="1">
            <a:spLocks/>
          </p:cNvSpPr>
          <p:nvPr/>
        </p:nvSpPr>
        <p:spPr>
          <a:xfrm>
            <a:off x="467544" y="1154719"/>
            <a:ext cx="8136904" cy="546089"/>
          </a:xfrm>
          <a:prstGeom prst="rect">
            <a:avLst/>
          </a:prstGeom>
        </p:spPr>
        <p:txBody>
          <a:bodyPr vert="horz">
            <a:normAutofit fontScale="85000" lnSpcReduction="10000"/>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smtClean="0">
                <a:latin typeface="HG丸ｺﾞｼｯｸM-PRO" panose="020F0600000000000000" pitchFamily="50" charset="-128"/>
                <a:ea typeface="HG丸ｺﾞｼｯｸM-PRO" panose="020F0600000000000000" pitchFamily="50" charset="-128"/>
              </a:rPr>
              <a:t>協議</a:t>
            </a:r>
            <a:r>
              <a:rPr lang="ja-JP" altLang="en-US" b="1" dirty="0">
                <a:latin typeface="HG丸ｺﾞｼｯｸM-PRO" panose="020F0600000000000000" pitchFamily="50" charset="-128"/>
                <a:ea typeface="HG丸ｺﾞｼｯｸM-PRO" panose="020F0600000000000000" pitchFamily="50" charset="-128"/>
              </a:rPr>
              <a:t>①を受け高等部共通テーマの実現へ向けて大切にしたい</a:t>
            </a:r>
            <a:r>
              <a:rPr lang="ja-JP" altLang="en-US" b="1" dirty="0" smtClean="0">
                <a:latin typeface="HG丸ｺﾞｼｯｸM-PRO" panose="020F0600000000000000" pitchFamily="50" charset="-128"/>
                <a:ea typeface="HG丸ｺﾞｼｯｸM-PRO" panose="020F0600000000000000" pitchFamily="50" charset="-128"/>
              </a:rPr>
              <a:t>こと</a:t>
            </a:r>
            <a:endParaRPr lang="en-US" altLang="ja-JP"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57379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5"/>
          </p:nvPr>
        </p:nvSpPr>
        <p:spPr/>
        <p:txBody>
          <a:bodyPr/>
          <a:lstStyle/>
          <a:p>
            <a:r>
              <a:rPr kumimoji="1" lang="en-US" altLang="ja-JP" dirty="0" smtClean="0"/>
              <a:t>12</a:t>
            </a:r>
            <a:endParaRPr kumimoji="1" lang="ja-JP" altLang="en-US" dirty="0"/>
          </a:p>
        </p:txBody>
      </p:sp>
      <p:sp>
        <p:nvSpPr>
          <p:cNvPr id="6" name="コンテンツ プレースホルダー 5"/>
          <p:cNvSpPr>
            <a:spLocks noGrp="1"/>
          </p:cNvSpPr>
          <p:nvPr>
            <p:ph sz="quarter" idx="1"/>
          </p:nvPr>
        </p:nvSpPr>
        <p:spPr>
          <a:xfrm>
            <a:off x="655353" y="1363560"/>
            <a:ext cx="7467600" cy="4873752"/>
          </a:xfrm>
        </p:spPr>
        <p:txBody>
          <a:bodyPr anchor="ctr"/>
          <a:lstStyle/>
          <a:p>
            <a:r>
              <a:rPr kumimoji="1" lang="ja-JP" altLang="en-US" b="1" dirty="0" smtClean="0">
                <a:latin typeface="HG丸ｺﾞｼｯｸM-PRO" panose="020F0600000000000000" pitchFamily="50" charset="-128"/>
                <a:ea typeface="HG丸ｺﾞｼｯｸM-PRO" panose="020F0600000000000000" pitchFamily="50" charset="-128"/>
              </a:rPr>
              <a:t>内面と向き合う</a:t>
            </a:r>
            <a:endParaRPr kumimoji="1"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a:t>
            </a:r>
            <a:r>
              <a:rPr lang="en-US" altLang="ja-JP" b="1" dirty="0" smtClean="0">
                <a:latin typeface="HG丸ｺﾞｼｯｸM-PRO" panose="020F0600000000000000" pitchFamily="50" charset="-128"/>
                <a:ea typeface="HG丸ｺﾞｼｯｸM-PRO" panose="020F0600000000000000" pitchFamily="50" charset="-128"/>
              </a:rPr>
              <a:t>〔</a:t>
            </a:r>
            <a:r>
              <a:rPr lang="ja-JP" altLang="en-US" b="1" dirty="0" smtClean="0">
                <a:latin typeface="HG丸ｺﾞｼｯｸM-PRO" panose="020F0600000000000000" pitchFamily="50" charset="-128"/>
                <a:ea typeface="HG丸ｺﾞｼｯｸM-PRO" panose="020F0600000000000000" pitchFamily="50" charset="-128"/>
              </a:rPr>
              <a:t>教員が生徒の内面と向き合う</a:t>
            </a:r>
            <a:r>
              <a:rPr lang="en-US" altLang="ja-JP" b="1" dirty="0" smtClean="0">
                <a:latin typeface="HG丸ｺﾞｼｯｸM-PRO" panose="020F0600000000000000" pitchFamily="50" charset="-128"/>
                <a:ea typeface="HG丸ｺﾞｼｯｸM-PRO" panose="020F0600000000000000" pitchFamily="50" charset="-128"/>
              </a:rPr>
              <a:t>〕</a:t>
            </a:r>
          </a:p>
          <a:p>
            <a:pPr marL="0" indent="0">
              <a:buNone/>
            </a:pP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a:t>
            </a:r>
            <a:r>
              <a:rPr lang="en-US" altLang="ja-JP" b="1" dirty="0" smtClean="0">
                <a:latin typeface="HG丸ｺﾞｼｯｸM-PRO" panose="020F0600000000000000" pitchFamily="50" charset="-128"/>
                <a:ea typeface="HG丸ｺﾞｼｯｸM-PRO" panose="020F0600000000000000" pitchFamily="50" charset="-128"/>
              </a:rPr>
              <a:t>〔</a:t>
            </a:r>
            <a:r>
              <a:rPr lang="ja-JP" altLang="en-US" b="1" dirty="0" smtClean="0">
                <a:latin typeface="HG丸ｺﾞｼｯｸM-PRO" panose="020F0600000000000000" pitchFamily="50" charset="-128"/>
                <a:ea typeface="HG丸ｺﾞｼｯｸM-PRO" panose="020F0600000000000000" pitchFamily="50" charset="-128"/>
              </a:rPr>
              <a:t>生徒自身が自分の内面と向き合う</a:t>
            </a:r>
            <a:r>
              <a:rPr lang="en-US" altLang="ja-JP" b="1" dirty="0" smtClean="0">
                <a:latin typeface="HG丸ｺﾞｼｯｸM-PRO" panose="020F0600000000000000" pitchFamily="50" charset="-128"/>
                <a:ea typeface="HG丸ｺﾞｼｯｸM-PRO" panose="020F0600000000000000" pitchFamily="50" charset="-128"/>
              </a:rPr>
              <a:t>〕</a:t>
            </a:r>
            <a:endParaRPr lang="en-US" altLang="ja-JP" b="1" dirty="0">
              <a:latin typeface="HG丸ｺﾞｼｯｸM-PRO" panose="020F0600000000000000" pitchFamily="50" charset="-128"/>
              <a:ea typeface="HG丸ｺﾞｼｯｸM-PRO" panose="020F0600000000000000" pitchFamily="50" charset="-128"/>
            </a:endParaRPr>
          </a:p>
          <a:p>
            <a:r>
              <a:rPr kumimoji="1" lang="ja-JP" altLang="en-US" b="1" dirty="0" smtClean="0">
                <a:latin typeface="HG丸ｺﾞｼｯｸM-PRO" panose="020F0600000000000000" pitchFamily="50" charset="-128"/>
                <a:ea typeface="HG丸ｺﾞｼｯｸM-PRO" panose="020F0600000000000000" pitchFamily="50" charset="-128"/>
              </a:rPr>
              <a:t>気持ち</a:t>
            </a:r>
            <a:r>
              <a:rPr lang="ja-JP" altLang="en-US" b="1" dirty="0" smtClean="0">
                <a:latin typeface="HG丸ｺﾞｼｯｸM-PRO" panose="020F0600000000000000" pitchFamily="50" charset="-128"/>
                <a:ea typeface="HG丸ｺﾞｼｯｸM-PRO" panose="020F0600000000000000" pitchFamily="50" charset="-128"/>
              </a:rPr>
              <a:t>を引き出す</a:t>
            </a:r>
            <a:endParaRPr kumimoji="1" lang="en-US" altLang="ja-JP" b="1" dirty="0" smtClean="0">
              <a:latin typeface="HG丸ｺﾞｼｯｸM-PRO" panose="020F0600000000000000" pitchFamily="50" charset="-128"/>
              <a:ea typeface="HG丸ｺﾞｼｯｸM-PRO" panose="020F0600000000000000" pitchFamily="50" charset="-128"/>
            </a:endParaRPr>
          </a:p>
          <a:p>
            <a:r>
              <a:rPr kumimoji="1" lang="ja-JP" altLang="en-US" b="1" dirty="0" smtClean="0">
                <a:latin typeface="HG丸ｺﾞｼｯｸM-PRO" panose="020F0600000000000000" pitchFamily="50" charset="-128"/>
                <a:ea typeface="HG丸ｺﾞｼｯｸM-PRO" panose="020F0600000000000000" pitchFamily="50" charset="-128"/>
              </a:rPr>
              <a:t>実態把握の重要性</a:t>
            </a:r>
            <a:endParaRPr kumimoji="1"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認知特性（実態）に応じた指導方法の工夫</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スモールステップの大切さ</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smtClean="0">
                <a:latin typeface="HG丸ｺﾞｼｯｸM-PRO" panose="020F0600000000000000" pitchFamily="50" charset="-128"/>
                <a:ea typeface="HG丸ｺﾞｼｯｸM-PRO" panose="020F0600000000000000" pitchFamily="50" charset="-128"/>
              </a:rPr>
              <a:t>コミュニケーション、ティームティーチング</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3" name="下矢印 2"/>
          <p:cNvSpPr/>
          <p:nvPr/>
        </p:nvSpPr>
        <p:spPr>
          <a:xfrm>
            <a:off x="2855640" y="4760483"/>
            <a:ext cx="64807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p:cNvSpPr>
            <a:spLocks noGrp="1"/>
          </p:cNvSpPr>
          <p:nvPr>
            <p:ph type="title"/>
          </p:nvPr>
        </p:nvSpPr>
        <p:spPr>
          <a:xfrm>
            <a:off x="251520" y="274638"/>
            <a:ext cx="8424936" cy="1171802"/>
          </a:xfrm>
          <a:solidFill>
            <a:schemeClr val="accent2">
              <a:lumMod val="40000"/>
              <a:lumOff val="60000"/>
            </a:schemeClr>
          </a:solidFill>
        </p:spPr>
        <p:txBody>
          <a:bodyPr anchor="ctr">
            <a:normAutofit fontScale="90000"/>
          </a:bodyPr>
          <a:lstStyle/>
          <a:p>
            <a:pPr algn="ctr"/>
            <a:r>
              <a:rPr kumimoji="1" lang="ja-JP" altLang="en-US" sz="3600" b="1" dirty="0" smtClean="0">
                <a:solidFill>
                  <a:srgbClr val="0070C0"/>
                </a:solidFill>
                <a:latin typeface="HG丸ｺﾞｼｯｸM-PRO" panose="020F0600000000000000" pitchFamily="50" charset="-128"/>
                <a:ea typeface="HG丸ｺﾞｼｯｸM-PRO" panose="020F0600000000000000" pitchFamily="50" charset="-128"/>
              </a:rPr>
              <a:t>いつでも　どこでも　誰とでも（誰にでも）</a:t>
            </a:r>
            <a:endParaRPr kumimoji="1" lang="ja-JP" altLang="en-US" sz="3600" b="1" dirty="0">
              <a:solidFill>
                <a:srgbClr val="0070C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0131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125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75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75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75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75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75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75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75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9" end="9"/>
                                            </p:txEl>
                                          </p:spTgt>
                                        </p:tgtEl>
                                        <p:attrNameLst>
                                          <p:attrName>style.visibility</p:attrName>
                                        </p:attrNameLst>
                                      </p:cBhvr>
                                      <p:to>
                                        <p:strVal val="visible"/>
                                      </p:to>
                                    </p:set>
                                    <p:anim calcmode="lin" valueType="num">
                                      <p:cBhvr additive="base">
                                        <p:cTn id="51"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24936" cy="1171802"/>
          </a:xfrm>
          <a:solidFill>
            <a:schemeClr val="accent2">
              <a:lumMod val="40000"/>
              <a:lumOff val="60000"/>
            </a:schemeClr>
          </a:solidFill>
        </p:spPr>
        <p:txBody>
          <a:bodyPr anchor="ctr">
            <a:normAutofit fontScale="90000"/>
          </a:bodyPr>
          <a:lstStyle/>
          <a:p>
            <a:pPr algn="ctr"/>
            <a:r>
              <a:rPr kumimoji="1" lang="ja-JP" altLang="en-US" sz="3600" b="1" dirty="0" smtClean="0">
                <a:solidFill>
                  <a:srgbClr val="0070C0"/>
                </a:solidFill>
                <a:latin typeface="HG丸ｺﾞｼｯｸM-PRO" panose="020F0600000000000000" pitchFamily="50" charset="-128"/>
                <a:ea typeface="HG丸ｺﾞｼｯｸM-PRO" panose="020F0600000000000000" pitchFamily="50" charset="-128"/>
              </a:rPr>
              <a:t>いつでも　どこでも　誰とでも（誰にでも）</a:t>
            </a:r>
            <a:endParaRPr kumimoji="1" lang="ja-JP" altLang="en-US" sz="3600"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sz="quarter" idx="1"/>
          </p:nvPr>
        </p:nvSpPr>
        <p:spPr>
          <a:xfrm>
            <a:off x="661416" y="1799744"/>
            <a:ext cx="7467600" cy="1008112"/>
          </a:xfrm>
        </p:spPr>
        <p:txBody>
          <a:bodyPr anchor="ctr">
            <a:normAutofit/>
          </a:bodyPr>
          <a:lstStyle/>
          <a:p>
            <a:pPr marL="0" indent="0" algn="ctr">
              <a:buNone/>
            </a:pPr>
            <a:r>
              <a:rPr lang="ja-JP" altLang="en-US" sz="3600" b="1" dirty="0"/>
              <a:t>　</a:t>
            </a:r>
            <a:r>
              <a:rPr kumimoji="1" lang="ja-JP" altLang="en-US" sz="3600" b="1" dirty="0" smtClean="0">
                <a:latin typeface="HG丸ｺﾞｼｯｸM-PRO" panose="020F0600000000000000" pitchFamily="50" charset="-128"/>
                <a:ea typeface="HG丸ｺﾞｼｯｸM-PRO" panose="020F0600000000000000" pitchFamily="50" charset="-128"/>
              </a:rPr>
              <a:t>伝えるって楽しいな　</a:t>
            </a:r>
            <a:r>
              <a:rPr kumimoji="1" lang="ja-JP" altLang="en-US" sz="3600" b="1" dirty="0" smtClean="0">
                <a:solidFill>
                  <a:srgbClr val="FF0000"/>
                </a:solidFill>
                <a:latin typeface="HG丸ｺﾞｼｯｸM-PRO" panose="020F0600000000000000" pitchFamily="50" charset="-128"/>
                <a:ea typeface="HG丸ｺﾞｼｯｸM-PRO" panose="020F0600000000000000" pitchFamily="50" charset="-128"/>
              </a:rPr>
              <a:t>♪</a:t>
            </a:r>
          </a:p>
        </p:txBody>
      </p:sp>
      <p:sp>
        <p:nvSpPr>
          <p:cNvPr id="4" name="スライド番号プレースホルダー 3"/>
          <p:cNvSpPr>
            <a:spLocks noGrp="1"/>
          </p:cNvSpPr>
          <p:nvPr>
            <p:ph type="sldNum" sz="quarter" idx="15"/>
          </p:nvPr>
        </p:nvSpPr>
        <p:spPr/>
        <p:txBody>
          <a:bodyPr/>
          <a:lstStyle/>
          <a:p>
            <a:r>
              <a:rPr kumimoji="1" lang="en-US" altLang="ja-JP" dirty="0" smtClean="0"/>
              <a:t>13</a:t>
            </a:r>
            <a:endParaRPr kumimoji="1" lang="ja-JP" altLang="en-US" dirty="0"/>
          </a:p>
        </p:txBody>
      </p:sp>
      <p:sp>
        <p:nvSpPr>
          <p:cNvPr id="8" name="コンテンツ プレースホルダー 2"/>
          <p:cNvSpPr txBox="1">
            <a:spLocks/>
          </p:cNvSpPr>
          <p:nvPr/>
        </p:nvSpPr>
        <p:spPr>
          <a:xfrm>
            <a:off x="686816" y="3136753"/>
            <a:ext cx="7467600" cy="931391"/>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lgn="ctr">
              <a:buFont typeface="Wingdings"/>
              <a:buNone/>
            </a:pPr>
            <a:r>
              <a:rPr lang="ja-JP" altLang="en-US" sz="3600" b="1" dirty="0">
                <a:latin typeface="HG丸ｺﾞｼｯｸM-PRO" panose="020F0600000000000000" pitchFamily="50" charset="-128"/>
                <a:ea typeface="HG丸ｺﾞｼｯｸM-PRO" panose="020F0600000000000000" pitchFamily="50" charset="-128"/>
              </a:rPr>
              <a:t>　</a:t>
            </a:r>
            <a:r>
              <a:rPr lang="ja-JP" altLang="en-US" sz="3600" b="1" dirty="0" smtClean="0">
                <a:latin typeface="HG丸ｺﾞｼｯｸM-PRO" panose="020F0600000000000000" pitchFamily="50" charset="-128"/>
                <a:ea typeface="HG丸ｺﾞｼｯｸM-PRO" panose="020F0600000000000000" pitchFamily="50" charset="-128"/>
              </a:rPr>
              <a:t>伝わるって嬉しいな　</a:t>
            </a:r>
            <a:r>
              <a:rPr lang="ja-JP" altLang="en-US" sz="3600" b="1" dirty="0" smtClean="0">
                <a:solidFill>
                  <a:srgbClr val="FF0000"/>
                </a:solidFill>
                <a:latin typeface="HG丸ｺﾞｼｯｸM-PRO" panose="020F0600000000000000" pitchFamily="50" charset="-128"/>
                <a:ea typeface="HG丸ｺﾞｼｯｸM-PRO" panose="020F0600000000000000" pitchFamily="50" charset="-128"/>
              </a:rPr>
              <a:t>♪♪</a:t>
            </a:r>
            <a:endParaRPr lang="en-US" altLang="ja-JP" sz="3600" b="1" dirty="0" smtClean="0">
              <a:solidFill>
                <a:srgbClr val="FF0000"/>
              </a:solidFill>
              <a:latin typeface="HG丸ｺﾞｼｯｸM-PRO" panose="020F0600000000000000" pitchFamily="50" charset="-128"/>
              <a:ea typeface="HG丸ｺﾞｼｯｸM-PRO" panose="020F0600000000000000" pitchFamily="50" charset="-128"/>
            </a:endParaRPr>
          </a:p>
        </p:txBody>
      </p:sp>
      <p:sp>
        <p:nvSpPr>
          <p:cNvPr id="9" name="コンテンツ プレースホルダー 2"/>
          <p:cNvSpPr txBox="1">
            <a:spLocks/>
          </p:cNvSpPr>
          <p:nvPr/>
        </p:nvSpPr>
        <p:spPr>
          <a:xfrm>
            <a:off x="686816" y="4068144"/>
            <a:ext cx="7467600" cy="1521096"/>
          </a:xfrm>
          <a:prstGeom prst="rect">
            <a:avLst/>
          </a:prstGeom>
        </p:spPr>
        <p:txBody>
          <a:bodyPr vert="horz" anchor="ctr">
            <a:normAutofit fontScale="92500"/>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Font typeface="Wingdings"/>
              <a:buNone/>
            </a:pPr>
            <a:r>
              <a:rPr lang="ja-JP" altLang="en-US" sz="3600" b="1" dirty="0" smtClean="0">
                <a:latin typeface="HG丸ｺﾞｼｯｸM-PRO" panose="020F0600000000000000" pitchFamily="50" charset="-128"/>
                <a:ea typeface="HG丸ｺﾞｼｯｸM-PRO" panose="020F0600000000000000" pitchFamily="50" charset="-128"/>
              </a:rPr>
              <a:t>相手のことがわかるって気持ちいいな</a:t>
            </a: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lgn="ctr">
              <a:buFont typeface="Wingdings"/>
              <a:buNone/>
            </a:pPr>
            <a:r>
              <a:rPr lang="ja-JP" altLang="en-US" sz="3600" b="1" dirty="0" smtClean="0">
                <a:solidFill>
                  <a:srgbClr val="FF0000"/>
                </a:solidFill>
                <a:latin typeface="HG丸ｺﾞｼｯｸM-PRO" panose="020F0600000000000000" pitchFamily="50" charset="-128"/>
                <a:ea typeface="HG丸ｺﾞｼｯｸM-PRO" panose="020F0600000000000000" pitchFamily="50" charset="-128"/>
              </a:rPr>
              <a:t>♪♪♪</a:t>
            </a:r>
            <a:endParaRPr lang="en-US" altLang="ja-JP" sz="3600" b="1" dirty="0" smtClean="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5892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a:xfrm>
            <a:off x="1187624" y="1181020"/>
            <a:ext cx="7520940" cy="1383884"/>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sz="2800" b="1" dirty="0" smtClean="0">
                <a:latin typeface="HG丸ｺﾞｼｯｸM-PRO" panose="020F0600000000000000" pitchFamily="50" charset="-128"/>
                <a:ea typeface="HG丸ｺﾞｼｯｸM-PRO" panose="020F0600000000000000" pitchFamily="50" charset="-128"/>
              </a:rPr>
              <a:t>高等部研究授業について</a:t>
            </a: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・授業の概要</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・本単元「クリスマス」の概要</a:t>
            </a:r>
            <a:r>
              <a:rPr lang="ja-JP" altLang="en-US" sz="2000" dirty="0" smtClean="0">
                <a:latin typeface="HG丸ｺﾞｼｯｸM-PRO" panose="020F0600000000000000" pitchFamily="50" charset="-128"/>
                <a:ea typeface="HG丸ｺﾞｼｯｸM-PRO" panose="020F0600000000000000" pitchFamily="50" charset="-128"/>
              </a:rPr>
              <a:t>　</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13" name="タイトル 1"/>
          <p:cNvSpPr txBox="1">
            <a:spLocks/>
          </p:cNvSpPr>
          <p:nvPr/>
        </p:nvSpPr>
        <p:spPr>
          <a:xfrm>
            <a:off x="323528" y="288072"/>
            <a:ext cx="4824536"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本日の発表の流れ</a:t>
            </a:r>
            <a:endParaRPr lang="ja-JP" altLang="en-US" sz="32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コンテンツ プレースホルダー 2"/>
          <p:cNvSpPr txBox="1">
            <a:spLocks/>
          </p:cNvSpPr>
          <p:nvPr/>
        </p:nvSpPr>
        <p:spPr>
          <a:xfrm>
            <a:off x="1187624" y="2924944"/>
            <a:ext cx="7520940" cy="1368152"/>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sz="2800" b="1" dirty="0">
                <a:latin typeface="HG丸ｺﾞｼｯｸM-PRO" panose="020F0600000000000000" pitchFamily="50" charset="-128"/>
                <a:ea typeface="HG丸ｺﾞｼｯｸM-PRO" panose="020F0600000000000000" pitchFamily="50" charset="-128"/>
              </a:rPr>
              <a:t>研究協</a:t>
            </a:r>
            <a:r>
              <a:rPr lang="ja-JP" altLang="en-US" sz="2800" b="1" dirty="0" smtClean="0">
                <a:latin typeface="HG丸ｺﾞｼｯｸM-PRO" panose="020F0600000000000000" pitchFamily="50" charset="-128"/>
                <a:ea typeface="HG丸ｺﾞｼｯｸM-PRO" panose="020F0600000000000000" pitchFamily="50" charset="-128"/>
              </a:rPr>
              <a:t>議会①について</a:t>
            </a: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・２次、３次についてのまとめ</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これから</a:t>
            </a:r>
            <a:r>
              <a:rPr lang="ja-JP" altLang="en-US" dirty="0" smtClean="0">
                <a:latin typeface="HG丸ｺﾞｼｯｸM-PRO" panose="020F0600000000000000" pitchFamily="50" charset="-128"/>
                <a:ea typeface="HG丸ｺﾞｼｯｸM-PRO" panose="020F0600000000000000" pitchFamily="50" charset="-128"/>
              </a:rPr>
              <a:t>に向けて</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17" name="コンテンツ プレースホルダー 2"/>
          <p:cNvSpPr txBox="1">
            <a:spLocks/>
          </p:cNvSpPr>
          <p:nvPr/>
        </p:nvSpPr>
        <p:spPr>
          <a:xfrm>
            <a:off x="1187624" y="4653136"/>
            <a:ext cx="7520940" cy="79208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sz="2800" b="1" dirty="0" smtClean="0">
                <a:latin typeface="HG丸ｺﾞｼｯｸM-PRO" panose="020F0600000000000000" pitchFamily="50" charset="-128"/>
                <a:ea typeface="HG丸ｺﾞｼｯｸM-PRO" panose="020F0600000000000000" pitchFamily="50" charset="-128"/>
              </a:rPr>
              <a:t>学年ワークより（高等部）</a:t>
            </a: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19" name="スライド番号プレースホルダー 18"/>
          <p:cNvSpPr>
            <a:spLocks noGrp="1"/>
          </p:cNvSpPr>
          <p:nvPr>
            <p:ph type="sldNum" sz="quarter" idx="15"/>
          </p:nvPr>
        </p:nvSpPr>
        <p:spPr/>
        <p:txBody>
          <a:bodyPr/>
          <a:lstStyle/>
          <a:p>
            <a:r>
              <a:rPr kumimoji="1" lang="ja-JP" altLang="en-US" dirty="0"/>
              <a:t>１</a:t>
            </a:r>
          </a:p>
        </p:txBody>
      </p:sp>
    </p:spTree>
    <p:extLst>
      <p:ext uri="{BB962C8B-B14F-4D97-AF65-F5344CB8AC3E}">
        <p14:creationId xmlns:p14="http://schemas.microsoft.com/office/powerpoint/2010/main" val="4021501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51520" y="980728"/>
            <a:ext cx="7992888" cy="5400600"/>
          </a:xfrm>
          <a:prstGeom prst="roundRect">
            <a:avLst/>
          </a:prstGeom>
          <a:solidFill>
            <a:schemeClr val="accent1">
              <a:lumMod val="20000"/>
              <a:lumOff val="80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23528" y="288072"/>
            <a:ext cx="5688632" cy="548640"/>
          </a:xfrm>
        </p:spPr>
        <p:txBody>
          <a:bodyPr>
            <a:noAutofit/>
          </a:bodyPr>
          <a:lstStyle/>
          <a:p>
            <a:r>
              <a:rPr lang="ja-JP" altLang="en-US" sz="3200" b="1"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sz="3200" b="1" dirty="0" smtClean="0">
                <a:solidFill>
                  <a:schemeClr val="tx1"/>
                </a:solidFill>
                <a:latin typeface="HG丸ｺﾞｼｯｸM-PRO" panose="020F0600000000000000" pitchFamily="50" charset="-128"/>
                <a:ea typeface="HG丸ｺﾞｼｯｸM-PRO" panose="020F0600000000000000" pitchFamily="50" charset="-128"/>
              </a:rPr>
              <a:t>27</a:t>
            </a:r>
            <a:r>
              <a:rPr lang="ja-JP" altLang="en-US" sz="3200" b="1" dirty="0" smtClean="0">
                <a:solidFill>
                  <a:schemeClr val="tx1"/>
                </a:solidFill>
                <a:latin typeface="HG丸ｺﾞｼｯｸM-PRO" panose="020F0600000000000000" pitchFamily="50" charset="-128"/>
                <a:ea typeface="HG丸ｺﾞｼｯｸM-PRO" panose="020F0600000000000000" pitchFamily="50" charset="-128"/>
              </a:rPr>
              <a:t>年度より（</a:t>
            </a:r>
            <a:r>
              <a:rPr lang="en-US" altLang="ja-JP" sz="3200" b="1"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3200" b="1" dirty="0" smtClean="0">
                <a:solidFill>
                  <a:schemeClr val="tx1"/>
                </a:solidFill>
                <a:latin typeface="HG丸ｺﾞｼｯｸM-PRO" panose="020F0600000000000000" pitchFamily="50" charset="-128"/>
                <a:ea typeface="HG丸ｺﾞｼｯｸM-PRO" panose="020F0600000000000000" pitchFamily="50" charset="-128"/>
              </a:rPr>
              <a:t>年目</a:t>
            </a:r>
            <a:r>
              <a:rPr lang="ja-JP" altLang="en-US" sz="3200" b="1" dirty="0" smtClean="0">
                <a:latin typeface="HG丸ｺﾞｼｯｸM-PRO" panose="020F0600000000000000" pitchFamily="50" charset="-128"/>
                <a:ea typeface="HG丸ｺﾞｼｯｸM-PRO" panose="020F0600000000000000" pitchFamily="50" charset="-128"/>
              </a:rPr>
              <a:t>）</a:t>
            </a:r>
            <a:endParaRPr kumimoji="1" lang="ja-JP" altLang="en-US" sz="3200" b="1"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181078" y="5229200"/>
            <a:ext cx="6415258"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全校統一テーマ</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smtClean="0">
                <a:solidFill>
                  <a:schemeClr val="tx1"/>
                </a:solidFill>
                <a:latin typeface="HG丸ｺﾞｼｯｸM-PRO" panose="020F0600000000000000" pitchFamily="50" charset="-128"/>
                <a:ea typeface="HG丸ｺﾞｼｯｸM-PRO" panose="020F0600000000000000" pitchFamily="50" charset="-128"/>
              </a:rPr>
              <a:t>「一人ひとりの可能性を伸ばす授業作り」</a:t>
            </a:r>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481487" y="4077072"/>
            <a:ext cx="7474889" cy="92637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小学部共通テーマ</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子どもたち</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の心の動きに寄り添い、内なる力をはぐくむ授業</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460253" y="2734387"/>
            <a:ext cx="7496123" cy="98264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a:solidFill>
                  <a:schemeClr val="tx1"/>
                </a:solidFill>
                <a:latin typeface="HG丸ｺﾞｼｯｸM-PRO" panose="020F0600000000000000" pitchFamily="50" charset="-128"/>
                <a:ea typeface="HG丸ｺﾞｼｯｸM-PRO" panose="020F0600000000000000" pitchFamily="50" charset="-128"/>
              </a:rPr>
              <a:t>中</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学部共通テーマ</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友だち</a:t>
            </a:r>
            <a:r>
              <a:rPr lang="ja-JP" altLang="en-US" dirty="0">
                <a:solidFill>
                  <a:schemeClr val="tx1"/>
                </a:solidFill>
                <a:latin typeface="HG丸ｺﾞｼｯｸM-PRO" panose="020F0600000000000000" pitchFamily="50" charset="-128"/>
                <a:ea typeface="HG丸ｺﾞｼｯｸM-PRO" panose="020F0600000000000000" pitchFamily="50" charset="-128"/>
              </a:rPr>
              <a:t>への関心を</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広げると</a:t>
            </a:r>
            <a:r>
              <a:rPr lang="ja-JP" altLang="en-US" dirty="0">
                <a:solidFill>
                  <a:schemeClr val="tx1"/>
                </a:solidFill>
                <a:latin typeface="HG丸ｺﾞｼｯｸM-PRO" panose="020F0600000000000000" pitchFamily="50" charset="-128"/>
                <a:ea typeface="HG丸ｺﾞｼｯｸM-PRO" panose="020F0600000000000000" pitchFamily="50" charset="-128"/>
              </a:rPr>
              <a:t>共に、集団の中で</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自分らしさを</a:t>
            </a:r>
            <a:r>
              <a:rPr lang="ja-JP" altLang="en-US" dirty="0">
                <a:solidFill>
                  <a:schemeClr val="tx1"/>
                </a:solidFill>
                <a:latin typeface="HG丸ｺﾞｼｯｸM-PRO" panose="020F0600000000000000" pitchFamily="50" charset="-128"/>
                <a:ea typeface="HG丸ｺﾞｼｯｸM-PRO" panose="020F0600000000000000" pitchFamily="50" charset="-128"/>
              </a:rPr>
              <a:t>出せる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授業</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482738" y="1410456"/>
            <a:ext cx="7473638" cy="938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u="sng" dirty="0" smtClean="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b="1" u="sng" dirty="0" smtClean="0">
                <a:solidFill>
                  <a:srgbClr val="002060"/>
                </a:solidFill>
                <a:latin typeface="HG丸ｺﾞｼｯｸM-PRO" panose="020F0600000000000000" pitchFamily="50" charset="-128"/>
                <a:ea typeface="HG丸ｺﾞｼｯｸM-PRO" panose="020F0600000000000000" pitchFamily="50" charset="-128"/>
              </a:rPr>
              <a:t>高等部共通テーマ</a:t>
            </a:r>
            <a:endParaRPr lang="en-US" altLang="ja-JP" b="1" u="sng" dirty="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b="1" dirty="0" smtClean="0">
                <a:solidFill>
                  <a:srgbClr val="002060"/>
                </a:solidFill>
                <a:latin typeface="HG丸ｺﾞｼｯｸM-PRO" panose="020F0600000000000000" pitchFamily="50" charset="-128"/>
                <a:ea typeface="HG丸ｺﾞｼｯｸM-PRO" panose="020F0600000000000000" pitchFamily="50" charset="-128"/>
              </a:rPr>
              <a:t>「</a:t>
            </a:r>
            <a:r>
              <a:rPr lang="ja-JP" altLang="en-US" b="1" dirty="0">
                <a:solidFill>
                  <a:srgbClr val="002060"/>
                </a:solidFill>
                <a:latin typeface="HG丸ｺﾞｼｯｸM-PRO" panose="020F0600000000000000" pitchFamily="50" charset="-128"/>
                <a:ea typeface="HG丸ｺﾞｼｯｸM-PRO" panose="020F0600000000000000" pitchFamily="50" charset="-128"/>
              </a:rPr>
              <a:t>いつでも、どこでも</a:t>
            </a:r>
            <a:r>
              <a:rPr lang="ja-JP" altLang="en-US" b="1" dirty="0" smtClean="0">
                <a:solidFill>
                  <a:srgbClr val="002060"/>
                </a:solidFill>
                <a:latin typeface="HG丸ｺﾞｼｯｸM-PRO" panose="020F0600000000000000" pitchFamily="50" charset="-128"/>
                <a:ea typeface="HG丸ｺﾞｼｯｸM-PRO" panose="020F0600000000000000" pitchFamily="50" charset="-128"/>
              </a:rPr>
              <a:t>、誰</a:t>
            </a:r>
            <a:r>
              <a:rPr lang="ja-JP" altLang="en-US" b="1" dirty="0">
                <a:solidFill>
                  <a:srgbClr val="002060"/>
                </a:solidFill>
                <a:latin typeface="HG丸ｺﾞｼｯｸM-PRO" panose="020F0600000000000000" pitchFamily="50" charset="-128"/>
                <a:ea typeface="HG丸ｺﾞｼｯｸM-PRO" panose="020F0600000000000000" pitchFamily="50" charset="-128"/>
              </a:rPr>
              <a:t>とでも</a:t>
            </a:r>
            <a:r>
              <a:rPr lang="en-US" altLang="ja-JP" b="1" dirty="0">
                <a:solidFill>
                  <a:srgbClr val="002060"/>
                </a:solidFill>
                <a:latin typeface="HG丸ｺﾞｼｯｸM-PRO" panose="020F0600000000000000" pitchFamily="50" charset="-128"/>
                <a:ea typeface="HG丸ｺﾞｼｯｸM-PRO" panose="020F0600000000000000" pitchFamily="50" charset="-128"/>
              </a:rPr>
              <a:t>(</a:t>
            </a:r>
            <a:r>
              <a:rPr lang="ja-JP" altLang="en-US" b="1" dirty="0">
                <a:solidFill>
                  <a:srgbClr val="002060"/>
                </a:solidFill>
                <a:latin typeface="HG丸ｺﾞｼｯｸM-PRO" panose="020F0600000000000000" pitchFamily="50" charset="-128"/>
                <a:ea typeface="HG丸ｺﾞｼｯｸM-PRO" panose="020F0600000000000000" pitchFamily="50" charset="-128"/>
              </a:rPr>
              <a:t>誰にでも）」</a:t>
            </a:r>
            <a:r>
              <a:rPr lang="ja-JP" altLang="en-US" b="1" dirty="0" smtClean="0">
                <a:solidFill>
                  <a:srgbClr val="002060"/>
                </a:solidFill>
                <a:latin typeface="HG丸ｺﾞｼｯｸM-PRO" panose="020F0600000000000000" pitchFamily="50" charset="-128"/>
                <a:ea typeface="HG丸ｺﾞｼｯｸM-PRO" panose="020F0600000000000000" pitchFamily="50" charset="-128"/>
              </a:rPr>
              <a:t>を大切</a:t>
            </a:r>
            <a:r>
              <a:rPr lang="ja-JP" altLang="en-US" b="1" dirty="0">
                <a:solidFill>
                  <a:srgbClr val="002060"/>
                </a:solidFill>
                <a:latin typeface="HG丸ｺﾞｼｯｸM-PRO" panose="020F0600000000000000" pitchFamily="50" charset="-128"/>
                <a:ea typeface="HG丸ｺﾞｼｯｸM-PRO" panose="020F0600000000000000" pitchFamily="50" charset="-128"/>
              </a:rPr>
              <a:t>にした授業</a:t>
            </a:r>
            <a:endParaRPr lang="en-US" altLang="ja-JP" b="1" dirty="0">
              <a:solidFill>
                <a:srgbClr val="002060"/>
              </a:solidFill>
              <a:latin typeface="HG丸ｺﾞｼｯｸM-PRO" panose="020F0600000000000000" pitchFamily="50" charset="-128"/>
              <a:ea typeface="HG丸ｺﾞｼｯｸM-PRO" panose="020F0600000000000000" pitchFamily="50" charset="-128"/>
            </a:endParaRPr>
          </a:p>
          <a:p>
            <a:pPr lvl="1"/>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8" name="上矢印 7"/>
          <p:cNvSpPr/>
          <p:nvPr/>
        </p:nvSpPr>
        <p:spPr>
          <a:xfrm>
            <a:off x="4283968" y="2348880"/>
            <a:ext cx="475647" cy="3855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上矢印 11"/>
          <p:cNvSpPr/>
          <p:nvPr/>
        </p:nvSpPr>
        <p:spPr>
          <a:xfrm>
            <a:off x="4283968" y="3717032"/>
            <a:ext cx="475647" cy="3855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5"/>
          </p:nvPr>
        </p:nvSpPr>
        <p:spPr/>
        <p:txBody>
          <a:bodyPr/>
          <a:lstStyle/>
          <a:p>
            <a:r>
              <a:rPr kumimoji="1" lang="ja-JP" altLang="en-US" dirty="0"/>
              <a:t>２</a:t>
            </a:r>
            <a:endParaRPr kumimoji="1" lang="en-US" altLang="ja-JP" dirty="0" smtClean="0"/>
          </a:p>
        </p:txBody>
      </p:sp>
    </p:spTree>
    <p:extLst>
      <p:ext uri="{BB962C8B-B14F-4D97-AF65-F5344CB8AC3E}">
        <p14:creationId xmlns:p14="http://schemas.microsoft.com/office/powerpoint/2010/main" val="3473266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p:cNvSpPr txBox="1">
            <a:spLocks/>
          </p:cNvSpPr>
          <p:nvPr/>
        </p:nvSpPr>
        <p:spPr>
          <a:xfrm>
            <a:off x="323528" y="288072"/>
            <a:ext cx="8280920"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高等部研究授業について</a:t>
            </a:r>
            <a:r>
              <a:rPr lang="ja-JP" altLang="en-US" sz="2400" b="1" u="sng"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2400" b="1" u="sng" dirty="0" smtClean="0">
                <a:solidFill>
                  <a:schemeClr val="tx1"/>
                </a:solidFill>
                <a:latin typeface="HG丸ｺﾞｼｯｸM-PRO" panose="020F0600000000000000" pitchFamily="50" charset="-128"/>
                <a:ea typeface="HG丸ｺﾞｼｯｸM-PRO" panose="020F0600000000000000" pitchFamily="50" charset="-128"/>
              </a:rPr>
              <a:t>12/5.12/14</a:t>
            </a:r>
            <a:r>
              <a:rPr lang="ja-JP" altLang="en-US" sz="2400" b="1" u="sng"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32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コンテンツ プレースホルダー 2"/>
          <p:cNvSpPr>
            <a:spLocks noGrp="1"/>
          </p:cNvSpPr>
          <p:nvPr>
            <p:ph sz="quarter" idx="1"/>
          </p:nvPr>
        </p:nvSpPr>
        <p:spPr>
          <a:xfrm>
            <a:off x="467544" y="3079775"/>
            <a:ext cx="7520940" cy="565249"/>
          </a:xfrm>
        </p:spPr>
        <p:txBody>
          <a:bodyPr>
            <a:normAutofit/>
          </a:bodyPr>
          <a:lstStyle/>
          <a:p>
            <a:r>
              <a:rPr lang="ja-JP" altLang="en-US" b="1" dirty="0" smtClean="0">
                <a:latin typeface="HG丸ｺﾞｼｯｸM-PRO" panose="020F0600000000000000" pitchFamily="50" charset="-128"/>
                <a:ea typeface="HG丸ｺﾞｼｯｸM-PRO" panose="020F0600000000000000" pitchFamily="50" charset="-128"/>
              </a:rPr>
              <a:t>・対象生徒：</a:t>
            </a:r>
            <a:r>
              <a:rPr lang="ja-JP" altLang="en-US" b="1" dirty="0">
                <a:latin typeface="HG丸ｺﾞｼｯｸM-PRO" panose="020F0600000000000000" pitchFamily="50" charset="-128"/>
                <a:ea typeface="HG丸ｺﾞｼｯｸM-PRO" panose="020F0600000000000000" pitchFamily="50" charset="-128"/>
              </a:rPr>
              <a:t>２</a:t>
            </a:r>
            <a:r>
              <a:rPr lang="ja-JP" altLang="en-US" b="1" dirty="0" smtClean="0">
                <a:latin typeface="HG丸ｺﾞｼｯｸM-PRO" panose="020F0600000000000000" pitchFamily="50" charset="-128"/>
                <a:ea typeface="HG丸ｺﾞｼｯｸM-PRO" panose="020F0600000000000000" pitchFamily="50" charset="-128"/>
              </a:rPr>
              <a:t>年</a:t>
            </a:r>
            <a:r>
              <a:rPr lang="en-US" altLang="ja-JP" b="1" dirty="0" smtClean="0">
                <a:latin typeface="HG丸ｺﾞｼｯｸM-PRO" panose="020F0600000000000000" pitchFamily="50" charset="-128"/>
                <a:ea typeface="HG丸ｺﾞｼｯｸM-PRO" panose="020F0600000000000000" pitchFamily="50" charset="-128"/>
              </a:rPr>
              <a:t>1</a:t>
            </a:r>
            <a:r>
              <a:rPr lang="ja-JP" altLang="en-US" b="1" dirty="0" smtClean="0">
                <a:latin typeface="HG丸ｺﾞｼｯｸM-PRO" panose="020F0600000000000000" pitchFamily="50" charset="-128"/>
                <a:ea typeface="HG丸ｺﾞｼｯｸM-PRO" panose="020F0600000000000000" pitchFamily="50" charset="-128"/>
              </a:rPr>
              <a:t>組　６名</a:t>
            </a:r>
            <a:endParaRPr lang="en-US" altLang="ja-JP" sz="2000" b="1" dirty="0" smtClean="0">
              <a:latin typeface="HG丸ｺﾞｼｯｸM-PRO" panose="020F0600000000000000" pitchFamily="50" charset="-128"/>
              <a:ea typeface="HG丸ｺﾞｼｯｸM-PRO" panose="020F0600000000000000" pitchFamily="50" charset="-128"/>
            </a:endParaRPr>
          </a:p>
        </p:txBody>
      </p:sp>
      <p:sp>
        <p:nvSpPr>
          <p:cNvPr id="8" name="コンテンツ プレースホルダー 2"/>
          <p:cNvSpPr txBox="1">
            <a:spLocks/>
          </p:cNvSpPr>
          <p:nvPr/>
        </p:nvSpPr>
        <p:spPr>
          <a:xfrm>
            <a:off x="467544" y="1154719"/>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smtClean="0">
                <a:latin typeface="HG丸ｺﾞｼｯｸM-PRO" panose="020F0600000000000000" pitchFamily="50" charset="-128"/>
                <a:ea typeface="HG丸ｺﾞｼｯｸM-PRO" panose="020F0600000000000000" pitchFamily="50" charset="-128"/>
              </a:rPr>
              <a:t>・授業名　：「くらし」</a:t>
            </a:r>
            <a:endParaRPr lang="en-US" altLang="ja-JP" sz="2000" b="1" dirty="0" smtClean="0">
              <a:latin typeface="HG丸ｺﾞｼｯｸM-PRO" panose="020F0600000000000000" pitchFamily="50" charset="-128"/>
              <a:ea typeface="HG丸ｺﾞｼｯｸM-PRO" panose="020F0600000000000000" pitchFamily="50" charset="-128"/>
            </a:endParaRPr>
          </a:p>
        </p:txBody>
      </p:sp>
      <p:sp>
        <p:nvSpPr>
          <p:cNvPr id="9" name="コンテンツ プレースホルダー 2"/>
          <p:cNvSpPr txBox="1">
            <a:spLocks/>
          </p:cNvSpPr>
          <p:nvPr/>
        </p:nvSpPr>
        <p:spPr>
          <a:xfrm>
            <a:off x="1083508" y="4509121"/>
            <a:ext cx="7520940" cy="1728191"/>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000" dirty="0" smtClean="0">
                <a:latin typeface="HG丸ｺﾞｼｯｸM-PRO" panose="020F0600000000000000" pitchFamily="50" charset="-128"/>
                <a:ea typeface="HG丸ｺﾞｼｯｸM-PRO" panose="020F0600000000000000" pitchFamily="50" charset="-128"/>
              </a:rPr>
              <a:t>単元目標</a:t>
            </a: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　・「ありがとう」と言われることを体験し，喜びや温かい気</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持ちを知る。</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   ・自己選択できる。</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000"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0" name="コンテンツ プレースホルダー 2"/>
          <p:cNvSpPr txBox="1">
            <a:spLocks/>
          </p:cNvSpPr>
          <p:nvPr/>
        </p:nvSpPr>
        <p:spPr>
          <a:xfrm>
            <a:off x="467544" y="3933056"/>
            <a:ext cx="7520940" cy="50405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smtClean="0">
                <a:latin typeface="HG丸ｺﾞｼｯｸM-PRO" panose="020F0600000000000000" pitchFamily="50" charset="-128"/>
                <a:ea typeface="HG丸ｺﾞｼｯｸM-PRO" panose="020F0600000000000000" pitchFamily="50" charset="-128"/>
              </a:rPr>
              <a:t>・単元名　：「クリスマス」</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1101881" y="1888322"/>
            <a:ext cx="7646583" cy="89260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000" dirty="0" smtClean="0">
                <a:latin typeface="HG丸ｺﾞｼｯｸM-PRO" panose="020F0600000000000000" pitchFamily="50" charset="-128"/>
                <a:ea typeface="HG丸ｺﾞｼｯｸM-PRO" panose="020F0600000000000000" pitchFamily="50" charset="-128"/>
              </a:rPr>
              <a:t>目標：自己選択・自己決定をベースに、生徒たちが、普段の生活</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の中でより主体的に活動することをめざす。</a:t>
            </a:r>
            <a:endParaRPr lang="en-US" altLang="ja-JP" sz="1800" dirty="0" smtClean="0">
              <a:latin typeface="HG丸ｺﾞｼｯｸM-PRO" panose="020F0600000000000000" pitchFamily="50" charset="-128"/>
              <a:ea typeface="HG丸ｺﾞｼｯｸM-PRO" panose="020F0600000000000000" pitchFamily="50" charset="-128"/>
            </a:endParaRPr>
          </a:p>
        </p:txBody>
      </p:sp>
      <p:sp>
        <p:nvSpPr>
          <p:cNvPr id="12" name="コンテンツ プレースホルダー 2"/>
          <p:cNvSpPr txBox="1">
            <a:spLocks/>
          </p:cNvSpPr>
          <p:nvPr/>
        </p:nvSpPr>
        <p:spPr>
          <a:xfrm>
            <a:off x="683568" y="5733256"/>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5"/>
          </p:nvPr>
        </p:nvSpPr>
        <p:spPr/>
        <p:txBody>
          <a:bodyPr/>
          <a:lstStyle/>
          <a:p>
            <a:r>
              <a:rPr kumimoji="1" lang="en-US" altLang="ja-JP" dirty="0"/>
              <a:t>3</a:t>
            </a:r>
            <a:endParaRPr kumimoji="1" lang="ja-JP" altLang="en-US" dirty="0"/>
          </a:p>
        </p:txBody>
      </p:sp>
    </p:spTree>
    <p:extLst>
      <p:ext uri="{BB962C8B-B14F-4D97-AF65-F5344CB8AC3E}">
        <p14:creationId xmlns:p14="http://schemas.microsoft.com/office/powerpoint/2010/main" val="3233759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sz="quarter" idx="1"/>
            <p:extLst>
              <p:ext uri="{D42A27DB-BD31-4B8C-83A1-F6EECF244321}">
                <p14:modId xmlns:p14="http://schemas.microsoft.com/office/powerpoint/2010/main" val="226510470"/>
              </p:ext>
            </p:extLst>
          </p:nvPr>
        </p:nvGraphicFramePr>
        <p:xfrm>
          <a:off x="179512" y="1556792"/>
          <a:ext cx="8496944" cy="4104457"/>
        </p:xfrm>
        <a:graphic>
          <a:graphicData uri="http://schemas.openxmlformats.org/drawingml/2006/table">
            <a:tbl>
              <a:tblPr firstRow="1" bandRow="1">
                <a:tableStyleId>{5C22544A-7EE6-4342-B048-85BDC9FD1C3A}</a:tableStyleId>
              </a:tblPr>
              <a:tblGrid>
                <a:gridCol w="748466"/>
                <a:gridCol w="3353507"/>
                <a:gridCol w="4394971"/>
              </a:tblGrid>
              <a:tr h="439870">
                <a:tc>
                  <a:txBody>
                    <a:bodyPr/>
                    <a:lstStyle/>
                    <a:p>
                      <a:pPr algn="ctr"/>
                      <a:endParaRPr kumimoji="1" lang="ja-JP" altLang="en-US" b="1"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b="1" dirty="0" smtClean="0">
                          <a:latin typeface="HG丸ｺﾞｼｯｸM-PRO" panose="020F0600000000000000" pitchFamily="50" charset="-128"/>
                          <a:ea typeface="HG丸ｺﾞｼｯｸM-PRO" panose="020F0600000000000000" pitchFamily="50" charset="-128"/>
                        </a:rPr>
                        <a:t>キーワード</a:t>
                      </a:r>
                      <a:endParaRPr kumimoji="1" lang="ja-JP" altLang="en-US" b="1"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b="1" dirty="0" smtClean="0">
                          <a:latin typeface="HG丸ｺﾞｼｯｸM-PRO" panose="020F0600000000000000" pitchFamily="50" charset="-128"/>
                          <a:ea typeface="HG丸ｺﾞｼｯｸM-PRO" panose="020F0600000000000000" pitchFamily="50" charset="-128"/>
                        </a:rPr>
                        <a:t>授業内容</a:t>
                      </a:r>
                      <a:endParaRPr kumimoji="1" lang="ja-JP" altLang="en-US" b="1" dirty="0">
                        <a:latin typeface="HG丸ｺﾞｼｯｸM-PRO" panose="020F0600000000000000" pitchFamily="50" charset="-128"/>
                        <a:ea typeface="HG丸ｺﾞｼｯｸM-PRO" panose="020F0600000000000000" pitchFamily="50" charset="-128"/>
                      </a:endParaRPr>
                    </a:p>
                  </a:txBody>
                  <a:tcPr/>
                </a:tc>
              </a:tr>
              <a:tr h="1000291">
                <a:tc>
                  <a:txBody>
                    <a:bodyPr/>
                    <a:lstStyle/>
                    <a:p>
                      <a:pPr algn="l"/>
                      <a:r>
                        <a:rPr kumimoji="1" lang="ja-JP" altLang="en-US" b="1" dirty="0" smtClean="0">
                          <a:latin typeface="HG丸ｺﾞｼｯｸM-PRO" panose="020F0600000000000000" pitchFamily="50" charset="-128"/>
                          <a:ea typeface="HG丸ｺﾞｼｯｸM-PRO" panose="020F0600000000000000" pitchFamily="50" charset="-128"/>
                        </a:rPr>
                        <a:t>１次</a:t>
                      </a:r>
                      <a:endParaRPr kumimoji="1" lang="ja-JP" altLang="en-US" b="1" dirty="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b="1" dirty="0" smtClean="0">
                          <a:latin typeface="HG丸ｺﾞｼｯｸM-PRO" panose="020F0600000000000000" pitchFamily="50" charset="-128"/>
                          <a:ea typeface="HG丸ｺﾞｼｯｸM-PRO" panose="020F0600000000000000" pitchFamily="50" charset="-128"/>
                        </a:rPr>
                        <a:t>プレゼントってなんだろう？</a:t>
                      </a:r>
                      <a:endParaRPr kumimoji="1" lang="ja-JP" altLang="en-US" b="1" dirty="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sz="1800" b="1" u="none" dirty="0" smtClean="0">
                          <a:latin typeface="HG丸ｺﾞｼｯｸM-PRO" panose="020F0600000000000000" pitchFamily="50" charset="-128"/>
                          <a:ea typeface="HG丸ｺﾞｼｯｸM-PRO" panose="020F0600000000000000" pitchFamily="50" charset="-128"/>
                        </a:rPr>
                        <a:t>絵本の読み聴かせ</a:t>
                      </a:r>
                      <a:endParaRPr kumimoji="1" lang="en-US" altLang="ja-JP" sz="1800" b="1" u="none" dirty="0" smtClean="0">
                        <a:latin typeface="HG丸ｺﾞｼｯｸM-PRO" panose="020F0600000000000000" pitchFamily="50" charset="-128"/>
                        <a:ea typeface="HG丸ｺﾞｼｯｸM-PRO" panose="020F0600000000000000" pitchFamily="50" charset="-128"/>
                      </a:endParaRPr>
                    </a:p>
                    <a:p>
                      <a:pPr algn="l"/>
                      <a:r>
                        <a:rPr kumimoji="1" lang="ja-JP" altLang="en-US" sz="1800" b="1" u="none" dirty="0" smtClean="0">
                          <a:latin typeface="HG丸ｺﾞｼｯｸM-PRO" panose="020F0600000000000000" pitchFamily="50" charset="-128"/>
                          <a:ea typeface="HG丸ｺﾞｼｯｸM-PRO" panose="020F0600000000000000" pitchFamily="50" charset="-128"/>
                        </a:rPr>
                        <a:t>担当教員によるエピソード発表</a:t>
                      </a:r>
                      <a:endParaRPr kumimoji="1" lang="ja-JP" altLang="en-US" sz="1800" b="1" u="none" dirty="0">
                        <a:latin typeface="HG丸ｺﾞｼｯｸM-PRO" panose="020F0600000000000000" pitchFamily="50" charset="-128"/>
                        <a:ea typeface="HG丸ｺﾞｼｯｸM-PRO" panose="020F0600000000000000" pitchFamily="50" charset="-128"/>
                      </a:endParaRPr>
                    </a:p>
                  </a:txBody>
                  <a:tcPr anchor="ctr"/>
                </a:tc>
              </a:tr>
              <a:tr h="1224136">
                <a:tc>
                  <a:txBody>
                    <a:bodyPr/>
                    <a:lstStyle/>
                    <a:p>
                      <a:pPr algn="l"/>
                      <a:r>
                        <a:rPr kumimoji="1" lang="ja-JP" altLang="en-US" b="1" dirty="0" smtClean="0">
                          <a:latin typeface="HG丸ｺﾞｼｯｸM-PRO" panose="020F0600000000000000" pitchFamily="50" charset="-128"/>
                          <a:ea typeface="HG丸ｺﾞｼｯｸM-PRO" panose="020F0600000000000000" pitchFamily="50" charset="-128"/>
                        </a:rPr>
                        <a:t>２次</a:t>
                      </a:r>
                      <a:endParaRPr kumimoji="1" lang="ja-JP" altLang="en-US" b="1" dirty="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b="1" dirty="0" smtClean="0">
                          <a:latin typeface="HG丸ｺﾞｼｯｸM-PRO" panose="020F0600000000000000" pitchFamily="50" charset="-128"/>
                          <a:ea typeface="HG丸ｺﾞｼｯｸM-PRO" panose="020F0600000000000000" pitchFamily="50" charset="-128"/>
                        </a:rPr>
                        <a:t>自分</a:t>
                      </a:r>
                      <a:endParaRPr kumimoji="1" lang="en-US" altLang="ja-JP" b="1" dirty="0" smtClean="0">
                        <a:latin typeface="HG丸ｺﾞｼｯｸM-PRO" panose="020F0600000000000000" pitchFamily="50" charset="-128"/>
                        <a:ea typeface="HG丸ｺﾞｼｯｸM-PRO" panose="020F0600000000000000" pitchFamily="50" charset="-128"/>
                      </a:endParaRPr>
                    </a:p>
                    <a:p>
                      <a:pPr algn="l"/>
                      <a:r>
                        <a:rPr kumimoji="1" lang="ja-JP" altLang="en-US" b="1" dirty="0" smtClean="0">
                          <a:latin typeface="HG丸ｺﾞｼｯｸM-PRO" panose="020F0600000000000000" pitchFamily="50" charset="-128"/>
                          <a:ea typeface="HG丸ｺﾞｼｯｸM-PRO" panose="020F0600000000000000" pitchFamily="50" charset="-128"/>
                        </a:rPr>
                        <a:t>　</a:t>
                      </a:r>
                      <a:endParaRPr kumimoji="1" lang="en-US" altLang="ja-JP" b="1" dirty="0" smtClean="0">
                        <a:latin typeface="HG丸ｺﾞｼｯｸM-PRO" panose="020F0600000000000000" pitchFamily="50" charset="-128"/>
                        <a:ea typeface="HG丸ｺﾞｼｯｸM-PRO" panose="020F0600000000000000" pitchFamily="50" charset="-128"/>
                      </a:endParaRPr>
                    </a:p>
                    <a:p>
                      <a:pPr algn="l"/>
                      <a:r>
                        <a:rPr kumimoji="1" lang="ja-JP" altLang="en-US" b="1" dirty="0" smtClean="0">
                          <a:latin typeface="HG丸ｺﾞｼｯｸM-PRO" panose="020F0600000000000000" pitchFamily="50" charset="-128"/>
                          <a:ea typeface="HG丸ｺﾞｼｯｸM-PRO" panose="020F0600000000000000" pitchFamily="50" charset="-128"/>
                        </a:rPr>
                        <a:t>　あったかい気持ち</a:t>
                      </a:r>
                      <a:endParaRPr kumimoji="1" lang="ja-JP" altLang="en-US" b="1" dirty="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sz="1800" b="1" dirty="0" smtClean="0">
                          <a:latin typeface="HG丸ｺﾞｼｯｸM-PRO" panose="020F0600000000000000" pitchFamily="50" charset="-128"/>
                          <a:ea typeface="HG丸ｺﾞｼｯｸM-PRO" panose="020F0600000000000000" pitchFamily="50" charset="-128"/>
                        </a:rPr>
                        <a:t>プレゼントの受け渡しから、</a:t>
                      </a:r>
                      <a:endParaRPr kumimoji="1" lang="en-US" altLang="ja-JP" sz="1800" b="1" dirty="0" smtClean="0">
                        <a:latin typeface="HG丸ｺﾞｼｯｸM-PRO" panose="020F0600000000000000" pitchFamily="50" charset="-128"/>
                        <a:ea typeface="HG丸ｺﾞｼｯｸM-PRO" panose="020F0600000000000000" pitchFamily="50" charset="-128"/>
                      </a:endParaRPr>
                    </a:p>
                    <a:p>
                      <a:pPr algn="l"/>
                      <a:r>
                        <a:rPr kumimoji="1" lang="ja-JP" altLang="en-US" sz="1800" b="1" dirty="0" smtClean="0">
                          <a:latin typeface="HG丸ｺﾞｼｯｸM-PRO" panose="020F0600000000000000" pitchFamily="50" charset="-128"/>
                          <a:ea typeface="HG丸ｺﾞｼｯｸM-PRO" panose="020F0600000000000000" pitchFamily="50" charset="-128"/>
                        </a:rPr>
                        <a:t>「ありがとう」と言われることを体験</a:t>
                      </a:r>
                      <a:endParaRPr kumimoji="1" lang="en-US" altLang="ja-JP" sz="1800" b="1" dirty="0" smtClean="0">
                        <a:latin typeface="HG丸ｺﾞｼｯｸM-PRO" panose="020F0600000000000000" pitchFamily="50" charset="-128"/>
                        <a:ea typeface="HG丸ｺﾞｼｯｸM-PRO" panose="020F0600000000000000" pitchFamily="50" charset="-128"/>
                      </a:endParaRPr>
                    </a:p>
                  </a:txBody>
                  <a:tcPr anchor="ctr"/>
                </a:tc>
              </a:tr>
              <a:tr h="1440160">
                <a:tc>
                  <a:txBody>
                    <a:bodyPr/>
                    <a:lstStyle/>
                    <a:p>
                      <a:pPr algn="l"/>
                      <a:r>
                        <a:rPr kumimoji="1" lang="ja-JP" altLang="en-US" b="1" dirty="0" smtClean="0">
                          <a:latin typeface="HG丸ｺﾞｼｯｸM-PRO" panose="020F0600000000000000" pitchFamily="50" charset="-128"/>
                          <a:ea typeface="HG丸ｺﾞｼｯｸM-PRO" panose="020F0600000000000000" pitchFamily="50" charset="-128"/>
                        </a:rPr>
                        <a:t>３次</a:t>
                      </a:r>
                      <a:endParaRPr kumimoji="1" lang="ja-JP" altLang="en-US" b="1" dirty="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b="1" dirty="0" smtClean="0">
                          <a:latin typeface="HG丸ｺﾞｼｯｸM-PRO" panose="020F0600000000000000" pitchFamily="50" charset="-128"/>
                          <a:ea typeface="HG丸ｺﾞｼｯｸM-PRO" panose="020F0600000000000000" pitchFamily="50" charset="-128"/>
                        </a:rPr>
                        <a:t>相手</a:t>
                      </a:r>
                      <a:endParaRPr kumimoji="1" lang="en-US" altLang="ja-JP" b="1" dirty="0" smtClean="0">
                        <a:latin typeface="HG丸ｺﾞｼｯｸM-PRO" panose="020F0600000000000000" pitchFamily="50" charset="-128"/>
                        <a:ea typeface="HG丸ｺﾞｼｯｸM-PRO" panose="020F0600000000000000" pitchFamily="50" charset="-128"/>
                      </a:endParaRPr>
                    </a:p>
                    <a:p>
                      <a:pPr algn="l"/>
                      <a:r>
                        <a:rPr kumimoji="1" lang="ja-JP" altLang="en-US" b="1" dirty="0" smtClean="0">
                          <a:latin typeface="HG丸ｺﾞｼｯｸM-PRO" panose="020F0600000000000000" pitchFamily="50" charset="-128"/>
                          <a:ea typeface="HG丸ｺﾞｼｯｸM-PRO" panose="020F0600000000000000" pitchFamily="50" charset="-128"/>
                        </a:rPr>
                        <a:t>　</a:t>
                      </a:r>
                      <a:endParaRPr kumimoji="1" lang="en-US" altLang="ja-JP" b="1" dirty="0" smtClean="0">
                        <a:latin typeface="HG丸ｺﾞｼｯｸM-PRO" panose="020F0600000000000000" pitchFamily="50" charset="-128"/>
                        <a:ea typeface="HG丸ｺﾞｼｯｸM-PRO" panose="020F0600000000000000" pitchFamily="50" charset="-128"/>
                      </a:endParaRPr>
                    </a:p>
                    <a:p>
                      <a:pPr algn="l"/>
                      <a:r>
                        <a:rPr kumimoji="1" lang="ja-JP" altLang="en-US" b="1" dirty="0" smtClean="0">
                          <a:latin typeface="HG丸ｺﾞｼｯｸM-PRO" panose="020F0600000000000000" pitchFamily="50" charset="-128"/>
                          <a:ea typeface="HG丸ｺﾞｼｯｸM-PRO" panose="020F0600000000000000" pitchFamily="50" charset="-128"/>
                        </a:rPr>
                        <a:t>　あったかい気持ち</a:t>
                      </a:r>
                    </a:p>
                  </a:txBody>
                  <a:tcPr anchor="ctr"/>
                </a:tc>
                <a:tc>
                  <a:txBody>
                    <a:bodyPr/>
                    <a:lstStyle/>
                    <a:p>
                      <a:pPr algn="l"/>
                      <a:r>
                        <a:rPr kumimoji="1" lang="ja-JP" altLang="en-US" sz="1800" b="1" dirty="0" smtClean="0">
                          <a:latin typeface="HG丸ｺﾞｼｯｸM-PRO" panose="020F0600000000000000" pitchFamily="50" charset="-128"/>
                          <a:ea typeface="HG丸ｺﾞｼｯｸM-PRO" panose="020F0600000000000000" pitchFamily="50" charset="-128"/>
                        </a:rPr>
                        <a:t>プレゼントにお母さんへの想いをのせる</a:t>
                      </a:r>
                      <a:endParaRPr kumimoji="1" lang="en-US" altLang="ja-JP" sz="1800" b="1" dirty="0" smtClean="0">
                        <a:latin typeface="HG丸ｺﾞｼｯｸM-PRO" panose="020F0600000000000000" pitchFamily="50" charset="-128"/>
                        <a:ea typeface="HG丸ｺﾞｼｯｸM-PRO" panose="020F0600000000000000" pitchFamily="50" charset="-128"/>
                      </a:endParaRPr>
                    </a:p>
                  </a:txBody>
                  <a:tcPr anchor="ctr"/>
                </a:tc>
              </a:tr>
            </a:tbl>
          </a:graphicData>
        </a:graphic>
      </p:graphicFrame>
      <p:sp>
        <p:nvSpPr>
          <p:cNvPr id="6" name="コンテンツ プレースホルダー 2"/>
          <p:cNvSpPr txBox="1">
            <a:spLocks/>
          </p:cNvSpPr>
          <p:nvPr/>
        </p:nvSpPr>
        <p:spPr>
          <a:xfrm>
            <a:off x="291420" y="908720"/>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a:latin typeface="HG丸ｺﾞｼｯｸM-PRO" panose="020F0600000000000000" pitchFamily="50" charset="-128"/>
                <a:ea typeface="HG丸ｺﾞｼｯｸM-PRO" panose="020F0600000000000000" pitchFamily="50" charset="-128"/>
              </a:rPr>
              <a:t>本単元の授業の</a:t>
            </a:r>
            <a:r>
              <a:rPr lang="ja-JP" altLang="en-US" b="1" dirty="0" smtClean="0">
                <a:latin typeface="HG丸ｺﾞｼｯｸM-PRO" panose="020F0600000000000000" pitchFamily="50" charset="-128"/>
                <a:ea typeface="HG丸ｺﾞｼｯｸM-PRO" panose="020F0600000000000000" pitchFamily="50" charset="-128"/>
              </a:rPr>
              <a:t>流れとキーワード</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5"/>
          </p:nvPr>
        </p:nvSpPr>
        <p:spPr/>
        <p:txBody>
          <a:bodyPr/>
          <a:lstStyle/>
          <a:p>
            <a:r>
              <a:rPr kumimoji="1" lang="en-US" altLang="ja-JP" dirty="0"/>
              <a:t>4</a:t>
            </a:r>
            <a:endParaRPr kumimoji="1" lang="ja-JP" altLang="en-US" dirty="0"/>
          </a:p>
        </p:txBody>
      </p:sp>
      <p:sp>
        <p:nvSpPr>
          <p:cNvPr id="7" name="タイトル 1"/>
          <p:cNvSpPr txBox="1">
            <a:spLocks/>
          </p:cNvSpPr>
          <p:nvPr/>
        </p:nvSpPr>
        <p:spPr>
          <a:xfrm>
            <a:off x="323528" y="288072"/>
            <a:ext cx="8280920"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高等部研究授業について</a:t>
            </a:r>
            <a:r>
              <a:rPr lang="ja-JP" altLang="en-US" sz="2400" b="1" u="sng"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2400" b="1" u="sng" dirty="0" smtClean="0">
                <a:solidFill>
                  <a:schemeClr val="tx1"/>
                </a:solidFill>
                <a:latin typeface="HG丸ｺﾞｼｯｸM-PRO" panose="020F0600000000000000" pitchFamily="50" charset="-128"/>
                <a:ea typeface="HG丸ｺﾞｼｯｸM-PRO" panose="020F0600000000000000" pitchFamily="50" charset="-128"/>
              </a:rPr>
              <a:t>12/5.12/14</a:t>
            </a:r>
            <a:r>
              <a:rPr lang="ja-JP" altLang="en-US" sz="2400" b="1" u="sng"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32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971600" y="3140968"/>
            <a:ext cx="576064"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971600" y="4437112"/>
            <a:ext cx="576064"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8937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323528" y="288072"/>
            <a:ext cx="7704856"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研究協議会</a:t>
            </a:r>
            <a:r>
              <a:rPr lang="ja-JP" altLang="en-US" sz="3200" b="1" u="sng" dirty="0">
                <a:solidFill>
                  <a:schemeClr val="tx1"/>
                </a:solidFill>
                <a:latin typeface="HG丸ｺﾞｼｯｸM-PRO" panose="020F0600000000000000" pitchFamily="50" charset="-128"/>
                <a:ea typeface="HG丸ｺﾞｼｯｸM-PRO" panose="020F0600000000000000" pitchFamily="50" charset="-128"/>
              </a:rPr>
              <a:t>について</a:t>
            </a:r>
            <a:r>
              <a:rPr lang="ja-JP" altLang="en-US" sz="28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2800" b="1" u="sng" dirty="0" smtClean="0">
                <a:solidFill>
                  <a:schemeClr val="tx1"/>
                </a:solidFill>
                <a:latin typeface="HG丸ｺﾞｼｯｸM-PRO" panose="020F0600000000000000" pitchFamily="50" charset="-128"/>
                <a:ea typeface="HG丸ｺﾞｼｯｸM-PRO" panose="020F0600000000000000" pitchFamily="50" charset="-128"/>
              </a:rPr>
              <a:t>12/5</a:t>
            </a:r>
            <a:r>
              <a:rPr lang="ja-JP" altLang="en-US" sz="2800" b="1" u="sng"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40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16"/>
          <p:cNvSpPr>
            <a:spLocks noGrp="1"/>
          </p:cNvSpPr>
          <p:nvPr>
            <p:ph type="sldNum" sz="quarter" idx="12"/>
          </p:nvPr>
        </p:nvSpPr>
        <p:spPr/>
        <p:txBody>
          <a:bodyPr/>
          <a:lstStyle/>
          <a:p>
            <a:r>
              <a:rPr kumimoji="1" lang="en-US" altLang="ja-JP" dirty="0"/>
              <a:t>5</a:t>
            </a:r>
            <a:endParaRPr kumimoji="1" lang="ja-JP" altLang="en-US" dirty="0"/>
          </a:p>
        </p:txBody>
      </p:sp>
      <p:sp>
        <p:nvSpPr>
          <p:cNvPr id="6" name="コンテンツ プレースホルダー 2"/>
          <p:cNvSpPr txBox="1">
            <a:spLocks/>
          </p:cNvSpPr>
          <p:nvPr/>
        </p:nvSpPr>
        <p:spPr>
          <a:xfrm>
            <a:off x="619944" y="1268760"/>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smtClean="0">
                <a:latin typeface="HG丸ｺﾞｼｯｸM-PRO" panose="020F0600000000000000" pitchFamily="50" charset="-128"/>
                <a:ea typeface="HG丸ｺﾞｼｯｸM-PRO" panose="020F0600000000000000" pitchFamily="50" charset="-128"/>
              </a:rPr>
              <a:t>ビデオによる授業観察</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7" name="コンテンツ プレースホルダー 2"/>
          <p:cNvSpPr txBox="1">
            <a:spLocks/>
          </p:cNvSpPr>
          <p:nvPr/>
        </p:nvSpPr>
        <p:spPr>
          <a:xfrm>
            <a:off x="971600" y="1988840"/>
            <a:ext cx="7776863" cy="172819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000" dirty="0" smtClean="0">
                <a:latin typeface="HG丸ｺﾞｼｯｸM-PRO" panose="020F0600000000000000" pitchFamily="50" charset="-128"/>
                <a:ea typeface="HG丸ｺﾞｼｯｸM-PRO" panose="020F0600000000000000" pitchFamily="50" charset="-128"/>
              </a:rPr>
              <a:t>１次：</a:t>
            </a:r>
            <a:r>
              <a:rPr lang="ja-JP" altLang="en-US" sz="2000" dirty="0">
                <a:latin typeface="HG丸ｺﾞｼｯｸM-PRO" panose="020F0600000000000000" pitchFamily="50" charset="-128"/>
                <a:ea typeface="HG丸ｺﾞｼｯｸM-PRO" panose="020F0600000000000000" pitchFamily="50" charset="-128"/>
              </a:rPr>
              <a:t>絵本の読み聞かせ，教員のエピソード発表の</a:t>
            </a:r>
            <a:r>
              <a:rPr lang="ja-JP" altLang="en-US" sz="2000" dirty="0" smtClean="0">
                <a:latin typeface="HG丸ｺﾞｼｯｸM-PRO" panose="020F0600000000000000" pitchFamily="50" charset="-128"/>
                <a:ea typeface="HG丸ｺﾞｼｯｸM-PRO" panose="020F0600000000000000" pitchFamily="50" charset="-128"/>
              </a:rPr>
              <a:t>場面</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２次：プレゼントの受け渡しから、「ありがとう」と言われる</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ことを体験</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３次：プレゼントにお母さんへの想いをのせる</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10" name="コンテンツ プレースホルダー 2"/>
          <p:cNvSpPr txBox="1">
            <a:spLocks/>
          </p:cNvSpPr>
          <p:nvPr/>
        </p:nvSpPr>
        <p:spPr>
          <a:xfrm>
            <a:off x="611560" y="4035039"/>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smtClean="0">
                <a:latin typeface="HG丸ｺﾞｼｯｸM-PRO" panose="020F0600000000000000" pitchFamily="50" charset="-128"/>
                <a:ea typeface="HG丸ｺﾞｼｯｸM-PRO" panose="020F0600000000000000" pitchFamily="50" charset="-128"/>
              </a:rPr>
              <a:t>グループワーク</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1177832" y="4797152"/>
            <a:ext cx="7646583" cy="79208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dirty="0" smtClean="0">
                <a:latin typeface="HG丸ｺﾞｼｯｸM-PRO" panose="020F0600000000000000" pitchFamily="50" charset="-128"/>
                <a:ea typeface="HG丸ｺﾞｼｯｸM-PRO" panose="020F0600000000000000" pitchFamily="50" charset="-128"/>
              </a:rPr>
              <a:t>⇒　２次、３次の内容について</a:t>
            </a:r>
            <a:r>
              <a:rPr lang="en-US" altLang="ja-JP" dirty="0" smtClean="0">
                <a:latin typeface="HG丸ｺﾞｼｯｸM-PRO" panose="020F0600000000000000" pitchFamily="50" charset="-128"/>
                <a:ea typeface="HG丸ｺﾞｼｯｸM-PRO" panose="020F0600000000000000" pitchFamily="50" charset="-128"/>
              </a:rPr>
              <a:t>…</a:t>
            </a:r>
          </a:p>
        </p:txBody>
      </p:sp>
    </p:spTree>
    <p:extLst>
      <p:ext uri="{BB962C8B-B14F-4D97-AF65-F5344CB8AC3E}">
        <p14:creationId xmlns:p14="http://schemas.microsoft.com/office/powerpoint/2010/main" val="4182817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323528" y="288072"/>
            <a:ext cx="7704856"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研究協議会</a:t>
            </a:r>
            <a:r>
              <a:rPr lang="ja-JP" altLang="en-US" sz="3200" b="1" u="sng" dirty="0">
                <a:solidFill>
                  <a:schemeClr val="tx1"/>
                </a:solidFill>
                <a:latin typeface="HG丸ｺﾞｼｯｸM-PRO" panose="020F0600000000000000" pitchFamily="50" charset="-128"/>
                <a:ea typeface="HG丸ｺﾞｼｯｸM-PRO" panose="020F0600000000000000" pitchFamily="50" charset="-128"/>
              </a:rPr>
              <a:t>について</a:t>
            </a:r>
            <a:r>
              <a:rPr lang="ja-JP" altLang="en-US" sz="28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2800" b="1" u="sng" dirty="0" smtClean="0">
                <a:solidFill>
                  <a:schemeClr val="tx1"/>
                </a:solidFill>
                <a:latin typeface="HG丸ｺﾞｼｯｸM-PRO" panose="020F0600000000000000" pitchFamily="50" charset="-128"/>
                <a:ea typeface="HG丸ｺﾞｼｯｸM-PRO" panose="020F0600000000000000" pitchFamily="50" charset="-128"/>
              </a:rPr>
              <a:t>12/5</a:t>
            </a:r>
            <a:r>
              <a:rPr lang="ja-JP" altLang="en-US" sz="2800" b="1" u="sng"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40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コンテンツ プレースホルダー 2"/>
          <p:cNvSpPr txBox="1">
            <a:spLocks/>
          </p:cNvSpPr>
          <p:nvPr/>
        </p:nvSpPr>
        <p:spPr>
          <a:xfrm>
            <a:off x="467544" y="1154719"/>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smtClean="0">
                <a:latin typeface="HG丸ｺﾞｼｯｸM-PRO" panose="020F0600000000000000" pitchFamily="50" charset="-128"/>
                <a:ea typeface="HG丸ｺﾞｼｯｸM-PRO" panose="020F0600000000000000" pitchFamily="50" charset="-128"/>
              </a:rPr>
              <a:t>２次について（生徒の反応）</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971600" y="2564904"/>
            <a:ext cx="7056784" cy="3528392"/>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16"/>
          <p:cNvSpPr>
            <a:spLocks noGrp="1"/>
          </p:cNvSpPr>
          <p:nvPr>
            <p:ph type="sldNum" sz="quarter" idx="12"/>
          </p:nvPr>
        </p:nvSpPr>
        <p:spPr/>
        <p:txBody>
          <a:bodyPr/>
          <a:lstStyle/>
          <a:p>
            <a:r>
              <a:rPr kumimoji="1" lang="ja-JP" altLang="en-US" dirty="0"/>
              <a:t>６</a:t>
            </a:r>
          </a:p>
        </p:txBody>
      </p:sp>
      <p:sp>
        <p:nvSpPr>
          <p:cNvPr id="6" name="コンテンツ プレースホルダー 2"/>
          <p:cNvSpPr txBox="1">
            <a:spLocks/>
          </p:cNvSpPr>
          <p:nvPr/>
        </p:nvSpPr>
        <p:spPr>
          <a:xfrm>
            <a:off x="1475656" y="1844824"/>
            <a:ext cx="5976664" cy="6480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800" b="1" u="sng" dirty="0" smtClean="0">
                <a:latin typeface="HG丸ｺﾞｼｯｸM-PRO" panose="020F0600000000000000" pitchFamily="50" charset="-128"/>
                <a:ea typeface="HG丸ｺﾞｼｯｸM-PRO" panose="020F0600000000000000" pitchFamily="50" charset="-128"/>
              </a:rPr>
              <a:t>ありがとうってあったかいね！！！</a:t>
            </a:r>
            <a:endParaRPr lang="en-US" altLang="ja-JP" sz="2800" b="1" u="sng" dirty="0" smtClean="0">
              <a:latin typeface="HG丸ｺﾞｼｯｸM-PRO" panose="020F0600000000000000" pitchFamily="50" charset="-128"/>
              <a:ea typeface="HG丸ｺﾞｼｯｸM-PRO" panose="020F0600000000000000" pitchFamily="50" charset="-128"/>
            </a:endParaRPr>
          </a:p>
        </p:txBody>
      </p:sp>
      <p:sp>
        <p:nvSpPr>
          <p:cNvPr id="7" name="コンテンツ プレースホルダー 2"/>
          <p:cNvSpPr txBox="1">
            <a:spLocks/>
          </p:cNvSpPr>
          <p:nvPr/>
        </p:nvSpPr>
        <p:spPr>
          <a:xfrm>
            <a:off x="1259632" y="2780928"/>
            <a:ext cx="6408712" cy="100811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・笑顔になるだけでなく，身体の動きが滑ら</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かなったり，声が良く出たりしていた</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0" name="コンテンツ プレースホルダー 2"/>
          <p:cNvSpPr txBox="1">
            <a:spLocks/>
          </p:cNvSpPr>
          <p:nvPr/>
        </p:nvSpPr>
        <p:spPr>
          <a:xfrm>
            <a:off x="1259632" y="5229200"/>
            <a:ext cx="6408712" cy="50405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・渡した後，先生の反応を見る瞬間があった</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1259632" y="4149080"/>
            <a:ext cx="6408712" cy="50405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・渡しちゃうとなくなる</a:t>
            </a:r>
            <a:r>
              <a:rPr lang="ja-JP" altLang="en-US" b="1" u="sng" dirty="0" smtClean="0">
                <a:latin typeface="HG丸ｺﾞｼｯｸM-PRO" panose="020F0600000000000000" pitchFamily="50" charset="-128"/>
                <a:ea typeface="HG丸ｺﾞｼｯｸM-PRO" panose="020F0600000000000000" pitchFamily="50" charset="-128"/>
              </a:rPr>
              <a:t>のに</a:t>
            </a:r>
            <a:r>
              <a:rPr lang="ja-JP" altLang="en-US" b="1" dirty="0" smtClean="0">
                <a:latin typeface="HG丸ｺﾞｼｯｸM-PRO" panose="020F0600000000000000" pitchFamily="50" charset="-128"/>
                <a:ea typeface="HG丸ｺﾞｼｯｸM-PRO" panose="020F0600000000000000" pitchFamily="50" charset="-128"/>
              </a:rPr>
              <a:t>笑顔が出ていた</a:t>
            </a:r>
            <a:endParaRPr lang="en-US" altLang="ja-JP"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98775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691680" y="4653136"/>
            <a:ext cx="5112568" cy="1152128"/>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691680" y="2420888"/>
            <a:ext cx="5112568" cy="1152128"/>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8" name="タイトル 1"/>
          <p:cNvSpPr txBox="1">
            <a:spLocks/>
          </p:cNvSpPr>
          <p:nvPr/>
        </p:nvSpPr>
        <p:spPr>
          <a:xfrm>
            <a:off x="323528" y="288072"/>
            <a:ext cx="7704856"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研究協議会</a:t>
            </a:r>
            <a:r>
              <a:rPr lang="ja-JP" altLang="en-US" sz="3200" b="1" u="sng" dirty="0">
                <a:solidFill>
                  <a:schemeClr val="tx1"/>
                </a:solidFill>
                <a:latin typeface="HG丸ｺﾞｼｯｸM-PRO" panose="020F0600000000000000" pitchFamily="50" charset="-128"/>
                <a:ea typeface="HG丸ｺﾞｼｯｸM-PRO" panose="020F0600000000000000" pitchFamily="50" charset="-128"/>
              </a:rPr>
              <a:t>について</a:t>
            </a:r>
            <a:r>
              <a:rPr lang="ja-JP" altLang="en-US" sz="28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2800" b="1" u="sng" dirty="0" smtClean="0">
                <a:solidFill>
                  <a:schemeClr val="tx1"/>
                </a:solidFill>
                <a:latin typeface="HG丸ｺﾞｼｯｸM-PRO" panose="020F0600000000000000" pitchFamily="50" charset="-128"/>
                <a:ea typeface="HG丸ｺﾞｼｯｸM-PRO" panose="020F0600000000000000" pitchFamily="50" charset="-128"/>
              </a:rPr>
              <a:t>12/5</a:t>
            </a:r>
            <a:r>
              <a:rPr lang="ja-JP" altLang="en-US" sz="2800" b="1" u="sng"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40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コンテンツ プレースホルダー 2"/>
          <p:cNvSpPr txBox="1">
            <a:spLocks/>
          </p:cNvSpPr>
          <p:nvPr/>
        </p:nvSpPr>
        <p:spPr>
          <a:xfrm>
            <a:off x="467544" y="1154719"/>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smtClean="0">
                <a:latin typeface="HG丸ｺﾞｼｯｸM-PRO" panose="020F0600000000000000" pitchFamily="50" charset="-128"/>
                <a:ea typeface="HG丸ｺﾞｼｯｸM-PRO" panose="020F0600000000000000" pitchFamily="50" charset="-128"/>
              </a:rPr>
              <a:t>２次について（</a:t>
            </a:r>
            <a:r>
              <a:rPr lang="ja-JP" altLang="en-US" b="1" dirty="0">
                <a:latin typeface="HG丸ｺﾞｼｯｸM-PRO" panose="020F0600000000000000" pitchFamily="50" charset="-128"/>
                <a:ea typeface="HG丸ｺﾞｼｯｸM-PRO" panose="020F0600000000000000" pitchFamily="50" charset="-128"/>
              </a:rPr>
              <a:t>教員</a:t>
            </a:r>
            <a:r>
              <a:rPr lang="ja-JP" altLang="en-US" b="1" dirty="0" smtClean="0">
                <a:latin typeface="HG丸ｺﾞｼｯｸM-PRO" panose="020F0600000000000000" pitchFamily="50" charset="-128"/>
                <a:ea typeface="HG丸ｺﾞｼｯｸM-PRO" panose="020F0600000000000000" pitchFamily="50" charset="-128"/>
              </a:rPr>
              <a:t>の工夫・アプローチ）</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16"/>
          <p:cNvSpPr>
            <a:spLocks noGrp="1"/>
          </p:cNvSpPr>
          <p:nvPr>
            <p:ph type="sldNum" sz="quarter" idx="12"/>
          </p:nvPr>
        </p:nvSpPr>
        <p:spPr/>
        <p:txBody>
          <a:bodyPr/>
          <a:lstStyle/>
          <a:p>
            <a:r>
              <a:rPr kumimoji="1" lang="ja-JP" altLang="en-US" dirty="0"/>
              <a:t>７</a:t>
            </a:r>
          </a:p>
        </p:txBody>
      </p:sp>
      <p:sp>
        <p:nvSpPr>
          <p:cNvPr id="6" name="コンテンツ プレースホルダー 2"/>
          <p:cNvSpPr txBox="1">
            <a:spLocks/>
          </p:cNvSpPr>
          <p:nvPr/>
        </p:nvSpPr>
        <p:spPr>
          <a:xfrm>
            <a:off x="1907704" y="2492896"/>
            <a:ext cx="4896544" cy="6480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・雰囲気作り</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7" name="コンテンツ プレースホルダー 2"/>
          <p:cNvSpPr txBox="1">
            <a:spLocks/>
          </p:cNvSpPr>
          <p:nvPr/>
        </p:nvSpPr>
        <p:spPr>
          <a:xfrm>
            <a:off x="1907704" y="2996952"/>
            <a:ext cx="6408712" cy="50405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・言葉を繰り返しかけ続ける</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0" name="コンテンツ プレースホルダー 2"/>
          <p:cNvSpPr txBox="1">
            <a:spLocks/>
          </p:cNvSpPr>
          <p:nvPr/>
        </p:nvSpPr>
        <p:spPr>
          <a:xfrm>
            <a:off x="1907704" y="4725144"/>
            <a:ext cx="6408712" cy="50405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・プレゼントのあったかさ</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1907704" y="5229200"/>
            <a:ext cx="6408712" cy="50405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・気持ち＋手からのぬくもり</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13" name="コンテンツ プレースホルダー 2"/>
          <p:cNvSpPr txBox="1">
            <a:spLocks/>
          </p:cNvSpPr>
          <p:nvPr/>
        </p:nvSpPr>
        <p:spPr>
          <a:xfrm>
            <a:off x="1259632" y="1700808"/>
            <a:ext cx="5976664" cy="6480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800" b="1" u="sng" dirty="0" smtClean="0">
                <a:latin typeface="HG丸ｺﾞｼｯｸM-PRO" panose="020F0600000000000000" pitchFamily="50" charset="-128"/>
                <a:ea typeface="HG丸ｺﾞｼｯｸM-PRO" panose="020F0600000000000000" pitchFamily="50" charset="-128"/>
              </a:rPr>
              <a:t>言葉かけ</a:t>
            </a:r>
            <a:endParaRPr lang="en-US" altLang="ja-JP" sz="2800" b="1" u="sng" dirty="0" smtClean="0">
              <a:latin typeface="HG丸ｺﾞｼｯｸM-PRO" panose="020F0600000000000000" pitchFamily="50" charset="-128"/>
              <a:ea typeface="HG丸ｺﾞｼｯｸM-PRO" panose="020F0600000000000000" pitchFamily="50" charset="-128"/>
            </a:endParaRPr>
          </a:p>
        </p:txBody>
      </p:sp>
      <p:sp>
        <p:nvSpPr>
          <p:cNvPr id="14" name="コンテンツ プレースホルダー 2"/>
          <p:cNvSpPr txBox="1">
            <a:spLocks/>
          </p:cNvSpPr>
          <p:nvPr/>
        </p:nvSpPr>
        <p:spPr>
          <a:xfrm>
            <a:off x="1259632" y="3933056"/>
            <a:ext cx="5976664" cy="6480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800" b="1" u="sng" dirty="0">
                <a:latin typeface="HG丸ｺﾞｼｯｸM-PRO" panose="020F0600000000000000" pitchFamily="50" charset="-128"/>
                <a:ea typeface="HG丸ｺﾞｼｯｸM-PRO" panose="020F0600000000000000" pitchFamily="50" charset="-128"/>
              </a:rPr>
              <a:t>教材</a:t>
            </a:r>
            <a:endParaRPr lang="en-US" altLang="ja-JP" sz="2800" b="1" u="sng"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3406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p:cNvSpPr txBox="1">
            <a:spLocks/>
          </p:cNvSpPr>
          <p:nvPr/>
        </p:nvSpPr>
        <p:spPr>
          <a:xfrm>
            <a:off x="467544" y="1154719"/>
            <a:ext cx="7520940" cy="54608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b="1" dirty="0">
                <a:latin typeface="HG丸ｺﾞｼｯｸM-PRO" panose="020F0600000000000000" pitchFamily="50" charset="-128"/>
                <a:ea typeface="HG丸ｺﾞｼｯｸM-PRO" panose="020F0600000000000000" pitchFamily="50" charset="-128"/>
              </a:rPr>
              <a:t>３</a:t>
            </a:r>
            <a:r>
              <a:rPr lang="ja-JP" altLang="en-US" b="1" dirty="0" smtClean="0">
                <a:latin typeface="HG丸ｺﾞｼｯｸM-PRO" panose="020F0600000000000000" pitchFamily="50" charset="-128"/>
                <a:ea typeface="HG丸ｺﾞｼｯｸM-PRO" panose="020F0600000000000000" pitchFamily="50" charset="-128"/>
              </a:rPr>
              <a:t>次について</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971600" y="2492896"/>
            <a:ext cx="7056784" cy="3384376"/>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5" name="コンテンツ プレースホルダー 2"/>
          <p:cNvSpPr txBox="1">
            <a:spLocks/>
          </p:cNvSpPr>
          <p:nvPr/>
        </p:nvSpPr>
        <p:spPr>
          <a:xfrm>
            <a:off x="1504792" y="2954981"/>
            <a:ext cx="5990399" cy="978075"/>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・絵本→プレゼント渡し→お母さんへの</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リース作りの流れ</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6" name="コンテンツ プレースホルダー 2"/>
          <p:cNvSpPr txBox="1">
            <a:spLocks/>
          </p:cNvSpPr>
          <p:nvPr/>
        </p:nvSpPr>
        <p:spPr>
          <a:xfrm>
            <a:off x="1475656" y="4376598"/>
            <a:ext cx="5990399" cy="106862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・プレゼントを渡す喜びを学んでから</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プレゼントを作成する流れ</a:t>
            </a:r>
            <a:endParaRPr lang="en-US" altLang="ja-JP" b="1"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a:t>８</a:t>
            </a:r>
          </a:p>
        </p:txBody>
      </p:sp>
      <p:sp>
        <p:nvSpPr>
          <p:cNvPr id="10" name="タイトル 1"/>
          <p:cNvSpPr txBox="1">
            <a:spLocks/>
          </p:cNvSpPr>
          <p:nvPr/>
        </p:nvSpPr>
        <p:spPr>
          <a:xfrm>
            <a:off x="323528" y="288072"/>
            <a:ext cx="7704856" cy="548640"/>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3200" b="1" u="sng" dirty="0" smtClean="0">
                <a:solidFill>
                  <a:schemeClr val="tx1"/>
                </a:solidFill>
                <a:latin typeface="HG丸ｺﾞｼｯｸM-PRO" panose="020F0600000000000000" pitchFamily="50" charset="-128"/>
                <a:ea typeface="HG丸ｺﾞｼｯｸM-PRO" panose="020F0600000000000000" pitchFamily="50" charset="-128"/>
              </a:rPr>
              <a:t>研究協議会</a:t>
            </a:r>
            <a:r>
              <a:rPr lang="ja-JP" altLang="en-US" sz="3200" b="1" u="sng" dirty="0">
                <a:solidFill>
                  <a:schemeClr val="tx1"/>
                </a:solidFill>
                <a:latin typeface="HG丸ｺﾞｼｯｸM-PRO" panose="020F0600000000000000" pitchFamily="50" charset="-128"/>
                <a:ea typeface="HG丸ｺﾞｼｯｸM-PRO" panose="020F0600000000000000" pitchFamily="50" charset="-128"/>
              </a:rPr>
              <a:t>について</a:t>
            </a:r>
            <a:r>
              <a:rPr lang="ja-JP" altLang="en-US" sz="28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2800" b="1" u="sng" dirty="0" smtClean="0">
                <a:solidFill>
                  <a:schemeClr val="tx1"/>
                </a:solidFill>
                <a:latin typeface="HG丸ｺﾞｼｯｸM-PRO" panose="020F0600000000000000" pitchFamily="50" charset="-128"/>
                <a:ea typeface="HG丸ｺﾞｼｯｸM-PRO" panose="020F0600000000000000" pitchFamily="50" charset="-128"/>
              </a:rPr>
              <a:t>12/5</a:t>
            </a:r>
            <a:r>
              <a:rPr lang="ja-JP" altLang="en-US" sz="2800" b="1" u="sng"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40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コンテンツ プレースホルダー 2"/>
          <p:cNvSpPr txBox="1">
            <a:spLocks/>
          </p:cNvSpPr>
          <p:nvPr/>
        </p:nvSpPr>
        <p:spPr>
          <a:xfrm>
            <a:off x="1259632" y="1700808"/>
            <a:ext cx="5976664" cy="6480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800" b="1" u="sng" dirty="0" smtClean="0">
                <a:latin typeface="HG丸ｺﾞｼｯｸM-PRO" panose="020F0600000000000000" pitchFamily="50" charset="-128"/>
                <a:ea typeface="HG丸ｺﾞｼｯｸM-PRO" panose="020F0600000000000000" pitchFamily="50" charset="-128"/>
              </a:rPr>
              <a:t>１次→２次→３次の展開</a:t>
            </a:r>
            <a:endParaRPr lang="en-US" altLang="ja-JP" sz="2800" b="1" u="sng"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713153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G" val="7de0419e-0abc-4a4b-88d6-0e54d01017d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コンポジット">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1263</TotalTime>
  <Words>1959</Words>
  <Application>Microsoft Office PowerPoint</Application>
  <PresentationFormat>画面に合わせる (4:3)</PresentationFormat>
  <Paragraphs>184</Paragraphs>
  <Slides>14</Slides>
  <Notes>13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スパイス</vt:lpstr>
      <vt:lpstr>PowerPoint プレゼンテーション</vt:lpstr>
      <vt:lpstr>PowerPoint プレゼンテーション</vt:lpstr>
      <vt:lpstr>平成27年度より（3年目）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いつでも　どこでも　誰とでも（誰にでも）</vt:lpstr>
      <vt:lpstr>いつでも　どこでも　誰とでも（誰にでも）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T-HiguchiMichi</dc:creator>
  <cp:lastModifiedBy>T-NoharaM</cp:lastModifiedBy>
  <cp:revision>138</cp:revision>
  <cp:lastPrinted>2017-10-25T22:30:45Z</cp:lastPrinted>
  <dcterms:created xsi:type="dcterms:W3CDTF">2017-10-25T16:08:00Z</dcterms:created>
  <dcterms:modified xsi:type="dcterms:W3CDTF">2017-12-12T01:34:13Z</dcterms:modified>
</cp:coreProperties>
</file>