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1008062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26" autoAdjust="0"/>
    <p:restoredTop sz="94333" autoAdjust="0"/>
  </p:normalViewPr>
  <p:slideViewPr>
    <p:cSldViewPr snapToGrid="0">
      <p:cViewPr varScale="1">
        <p:scale>
          <a:sx n="47" d="100"/>
          <a:sy n="47" d="100"/>
        </p:scale>
        <p:origin x="28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49770"/>
            <a:ext cx="5829300" cy="350955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94662"/>
            <a:ext cx="5143500" cy="243381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3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68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36700"/>
            <a:ext cx="1478756" cy="85428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36700"/>
            <a:ext cx="4350544" cy="85428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68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8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513159"/>
            <a:ext cx="5915025" cy="41932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746088"/>
            <a:ext cx="5915025" cy="22051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75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83500"/>
            <a:ext cx="2914650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83500"/>
            <a:ext cx="2914650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83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36702"/>
            <a:ext cx="5915025" cy="194845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71154"/>
            <a:ext cx="2901255" cy="1211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82228"/>
            <a:ext cx="2901255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71154"/>
            <a:ext cx="2915543" cy="1211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82228"/>
            <a:ext cx="2915543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91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89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37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2042"/>
            <a:ext cx="2211884" cy="23521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51426"/>
            <a:ext cx="3471863" cy="716377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24188"/>
            <a:ext cx="2211884" cy="56026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02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2042"/>
            <a:ext cx="2211884" cy="23521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51426"/>
            <a:ext cx="3471863" cy="716377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24188"/>
            <a:ext cx="2211884" cy="56026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35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36702"/>
            <a:ext cx="5915025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83500"/>
            <a:ext cx="5915025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343248"/>
            <a:ext cx="154305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508E-35AE-444B-850C-1F2A49C693E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343248"/>
            <a:ext cx="231457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343248"/>
            <a:ext cx="154305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75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矢印コネクタ 64"/>
          <p:cNvCxnSpPr/>
          <p:nvPr/>
        </p:nvCxnSpPr>
        <p:spPr>
          <a:xfrm>
            <a:off x="5588000" y="7557208"/>
            <a:ext cx="0" cy="1260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角丸四角形 2"/>
          <p:cNvSpPr/>
          <p:nvPr/>
        </p:nvSpPr>
        <p:spPr>
          <a:xfrm>
            <a:off x="152400" y="368300"/>
            <a:ext cx="6588000" cy="1112520"/>
          </a:xfrm>
          <a:prstGeom prst="roundRect">
            <a:avLst>
              <a:gd name="adj" fmla="val 14612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5" name="直線矢印コネクタ 74"/>
          <p:cNvCxnSpPr/>
          <p:nvPr/>
        </p:nvCxnSpPr>
        <p:spPr>
          <a:xfrm>
            <a:off x="4343590" y="6102507"/>
            <a:ext cx="0" cy="50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1989350" y="6109331"/>
            <a:ext cx="0" cy="50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左大かっこ 25"/>
          <p:cNvSpPr/>
          <p:nvPr/>
        </p:nvSpPr>
        <p:spPr>
          <a:xfrm rot="5400000">
            <a:off x="3343925" y="3286469"/>
            <a:ext cx="216000" cy="38340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1533525" y="5193894"/>
            <a:ext cx="0" cy="180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635000" y="5456736"/>
            <a:ext cx="0" cy="1872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左大かっこ 35"/>
          <p:cNvSpPr/>
          <p:nvPr/>
        </p:nvSpPr>
        <p:spPr>
          <a:xfrm rot="5400000">
            <a:off x="4663349" y="4276373"/>
            <a:ext cx="217951" cy="32760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6435725" y="6299376"/>
            <a:ext cx="0" cy="3276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5400000">
            <a:off x="5054570" y="7053919"/>
            <a:ext cx="0" cy="104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5378449" y="5318758"/>
            <a:ext cx="0" cy="50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3419475" y="4228385"/>
            <a:ext cx="0" cy="86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4343400" y="6803361"/>
            <a:ext cx="0" cy="1368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1171575" y="9258785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3533775" y="9258785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5585375" y="9258785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1171575" y="8477386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2803525" y="8477386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4343400" y="8477386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1171575" y="7840625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2803525" y="7840625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1993900" y="6816740"/>
            <a:ext cx="0" cy="50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59999" y="8117303"/>
            <a:ext cx="1845026" cy="4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専門の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帰国者・接触者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外来を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受診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59999" y="8747260"/>
            <a:ext cx="1845026" cy="583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症状改善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239075" y="8747259"/>
            <a:ext cx="2520000" cy="5812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改善</a:t>
            </a:r>
            <a:r>
              <a:rPr kumimoji="1"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endParaRPr kumimoji="1"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6700" lvl="1"/>
            <a:r>
              <a:rPr kumimoji="1"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医師の指示のもと</a:t>
            </a:r>
            <a:endParaRPr kumimoji="1"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47675" lvl="1"/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症状が改善しない場合は、★に戻る</a:t>
            </a:r>
            <a:endParaRPr kumimoji="1" lang="ja-JP" altLang="en-US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7175" y="9525485"/>
            <a:ext cx="4500000" cy="4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自宅待機の有無等については、医師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の指示の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もと行う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en-US" altLang="ja-JP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新型コロナウイルス感染症発症者は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「治癒するまで」出席</a:t>
            </a:r>
            <a:r>
              <a:rPr kumimoji="1"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停止）</a:t>
            </a:r>
            <a:endParaRPr kumimoji="1"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238375" y="8107778"/>
            <a:ext cx="2520000" cy="4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かかりつけ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医等を受診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911448" y="9515960"/>
            <a:ext cx="1728000" cy="4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臨時休業中の過ごし方</a:t>
            </a:r>
            <a:r>
              <a: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に戻る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549675" y="6540636"/>
            <a:ext cx="1584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Ａ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Ｂいずれにも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該当しない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90625" y="6543690"/>
            <a:ext cx="1584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Ａ、Ｂいずれかに該当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4148143" y="7394945"/>
            <a:ext cx="396875" cy="381000"/>
            <a:chOff x="4084637" y="4254500"/>
            <a:chExt cx="396875" cy="381000"/>
          </a:xfrm>
        </p:grpSpPr>
        <p:sp>
          <p:nvSpPr>
            <p:cNvPr id="84" name="円弧 83"/>
            <p:cNvSpPr/>
            <p:nvPr/>
          </p:nvSpPr>
          <p:spPr>
            <a:xfrm>
              <a:off x="4084637" y="4254500"/>
              <a:ext cx="396875" cy="381000"/>
            </a:xfrm>
            <a:prstGeom prst="arc">
              <a:avLst>
                <a:gd name="adj1" fmla="val 16114083"/>
                <a:gd name="adj2" fmla="val 305150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弧 84"/>
            <p:cNvSpPr/>
            <p:nvPr/>
          </p:nvSpPr>
          <p:spPr>
            <a:xfrm flipH="1">
              <a:off x="4084637" y="4254500"/>
              <a:ext cx="396875" cy="381000"/>
            </a:xfrm>
            <a:prstGeom prst="arc">
              <a:avLst>
                <a:gd name="adj1" fmla="val 16114083"/>
                <a:gd name="adj2" fmla="val 290565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87" name="直線コネクタ 86"/>
          <p:cNvCxnSpPr/>
          <p:nvPr/>
        </p:nvCxnSpPr>
        <p:spPr>
          <a:xfrm rot="5400000">
            <a:off x="3651539" y="7060269"/>
            <a:ext cx="0" cy="104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259999" y="7261860"/>
            <a:ext cx="3702401" cy="6096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8900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最寄りの「新型コロナ受診相談センター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/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               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（帰国者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接触者相談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センター）」へ連絡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/>
            <a:r>
              <a:rPr kumimoji="1" lang="en-US" altLang="ja-JP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感染の可能性やその後の対応について相談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908550" y="8103695"/>
            <a:ext cx="1296000" cy="4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医療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機関受診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指示なし</a:t>
            </a:r>
          </a:p>
        </p:txBody>
      </p:sp>
      <p:sp>
        <p:nvSpPr>
          <p:cNvPr id="93" name="対角する 2 つの角を切り取った四角形 92"/>
          <p:cNvSpPr/>
          <p:nvPr/>
        </p:nvSpPr>
        <p:spPr>
          <a:xfrm>
            <a:off x="142876" y="3192780"/>
            <a:ext cx="6581775" cy="1131570"/>
          </a:xfrm>
          <a:prstGeom prst="snip2Diag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00" b="1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臨時休業中の過ごし方</a:t>
            </a:r>
            <a:r>
              <a:rPr lang="en-US" altLang="ja-JP" sz="1600" b="1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】</a:t>
            </a:r>
          </a:p>
          <a:p>
            <a:pPr algn="ctr"/>
            <a:r>
              <a:rPr kumimoji="1" lang="ja-JP" altLang="en-US" sz="400" b="1" kern="10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endParaRPr kumimoji="1" lang="en-US" altLang="ja-JP" sz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6700"/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 人の集まる場所等への外出を避け、基本的に自宅で過ごすようにしてください。</a:t>
            </a:r>
          </a:p>
          <a:p>
            <a:pPr marL="444500"/>
            <a:r>
              <a:rPr kumimoji="1" lang="ja-JP" altLang="en-US" sz="3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en-US" altLang="ja-JP" sz="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44500"/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不要不急の外出は控えてください。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44500"/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毎日、健康観察（発熱や、風邪症状等の出現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</a:t>
            </a:r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確認及び記録）を実施してください</a:t>
            </a:r>
            <a:r>
              <a:rPr kumimoji="1" lang="ja-JP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44500"/>
            <a:r>
              <a: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自宅においても、咳エチケットや手洗い等の感染症対策を実施してください。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57763" y="370237"/>
            <a:ext cx="6588000" cy="1129139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72000" bIns="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  『</a:t>
            </a:r>
            <a:r>
              <a:rPr lang="ja-JP" altLang="en-US" sz="1100" b="1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新型コロナ受診相談センター（</a:t>
            </a:r>
            <a:r>
              <a:rPr lang="ja-JP" altLang="en-US" sz="1200" b="1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帰国者・接触者相談センター）</a:t>
            </a:r>
            <a:r>
              <a:rPr lang="en-US" altLang="ja-JP" sz="1200" b="1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』</a:t>
            </a:r>
            <a:r>
              <a:rPr lang="ja-JP" altLang="en-US" sz="1200" b="1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相談対象者</a:t>
            </a:r>
            <a:endParaRPr lang="ja-JP" altLang="en-US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355600" lvl="1" indent="-266700">
              <a:lnSpc>
                <a:spcPct val="90000"/>
              </a:lnSpc>
            </a:pPr>
            <a:r>
              <a:rPr lang="ja-JP" altLang="en-US" sz="1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Ａ 風邪の症状や</a:t>
            </a:r>
            <a:r>
              <a:rPr lang="en-US" sz="1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37.5</a:t>
            </a:r>
            <a:r>
              <a:rPr lang="ja-JP" altLang="en-US" sz="1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℃前後の発熱が４日程度続いている方</a:t>
            </a:r>
            <a:r>
              <a:rPr lang="ja-JP" altLang="en-US" sz="10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ja-JP" sz="10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高齢者・妊婦・基礎疾患がある方は</a:t>
            </a:r>
            <a:r>
              <a:rPr lang="en-US" altLang="ja-JP" sz="10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0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日程度</a:t>
            </a:r>
            <a:r>
              <a:rPr lang="ja-JP" altLang="en-US" sz="10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）</a:t>
            </a:r>
            <a:endParaRPr lang="ja-JP" altLang="en-US" sz="1100" dirty="0" smtClean="0">
              <a:solidFill>
                <a:srgbClr val="000000"/>
              </a:solidFill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355600" lvl="1" indent="-266700">
              <a:lnSpc>
                <a:spcPct val="900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Ｂ 強いだるさ（倦怠感）や息苦しさ（呼吸困難）がある方</a:t>
            </a:r>
            <a:endParaRPr lang="en-US" altLang="ja-JP" sz="1100" kern="100" dirty="0" smtClean="0">
              <a:solidFill>
                <a:srgbClr val="000000"/>
              </a:solidFill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355600" lvl="1" indent="-266700">
              <a:lnSpc>
                <a:spcPct val="90000"/>
              </a:lnSpc>
            </a:pPr>
            <a:r>
              <a:rPr lang="ja-JP" altLang="en-US" sz="4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endParaRPr lang="en-US" altLang="ja-JP" sz="400" kern="100" dirty="0" smtClean="0">
              <a:solidFill>
                <a:srgbClr val="000000"/>
              </a:solidFill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539750" lvl="2" indent="-177800">
              <a:lnSpc>
                <a:spcPct val="90000"/>
              </a:lnSpc>
            </a:pPr>
            <a:r>
              <a:rPr lang="ja-JP" altLang="ja-JP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※</a:t>
            </a:r>
            <a:r>
              <a:rPr lang="en-US" altLang="ja-JP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基礎疾患のある方</a:t>
            </a:r>
            <a:r>
              <a:rPr lang="ja-JP" altLang="en-US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とは</a:t>
            </a:r>
            <a:endParaRPr lang="en-US" altLang="ja-JP" sz="1100" kern="100" dirty="0" smtClean="0">
              <a:solidFill>
                <a:srgbClr val="000000"/>
              </a:solidFill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539750" lvl="2">
              <a:lnSpc>
                <a:spcPct val="90000"/>
              </a:lnSpc>
            </a:pPr>
            <a:r>
              <a:rPr lang="ja-JP" altLang="ja-JP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糖尿病・心不全・呼吸器疾患（慢性閉塞性肺疾患など）等の基礎疾患のある方、透析を受けている方、免疫抑制剤や抗がん剤を用いている方 等の重症化しやすい方</a:t>
            </a:r>
            <a:endParaRPr lang="ja-JP" altLang="en-US" sz="1100" kern="100" dirty="0">
              <a:solidFill>
                <a:srgbClr val="000000"/>
              </a:solidFill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42875" y="1550600"/>
            <a:ext cx="6588000" cy="1494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36000" rIns="108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63830" indent="-65405" algn="ctr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</a:pPr>
            <a:r>
              <a:rPr lang="ja-JP" sz="1100" b="1" kern="100" dirty="0">
                <a:solidFill>
                  <a:srgbClr val="000000"/>
                </a:solidFill>
                <a:effectLst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【新型コロナウイルス感染症の疑いにより受診する際の留意点</a:t>
            </a:r>
            <a:r>
              <a:rPr lang="ja-JP" sz="1100" b="1" kern="100" dirty="0" smtClean="0">
                <a:solidFill>
                  <a:srgbClr val="000000"/>
                </a:solidFill>
                <a:effectLst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endParaRPr lang="en-US" altLang="ja-JP" sz="1100" b="1" kern="100" dirty="0" smtClean="0">
              <a:solidFill>
                <a:srgbClr val="000000"/>
              </a:solidFill>
              <a:effectLst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163830" indent="-65405" algn="ctr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</a:pPr>
            <a:r>
              <a:rPr lang="ja-JP" altLang="en-US" sz="100" b="1" kern="100" dirty="0">
                <a:solidFill>
                  <a:srgbClr val="000000"/>
                </a:solidFill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endParaRPr lang="ja-JP" sz="100" kern="100" dirty="0" smtClean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66700" indent="-168275" algn="just">
              <a:lnSpc>
                <a:spcPct val="90000"/>
              </a:lnSpc>
              <a:spcAft>
                <a:spcPts val="0"/>
              </a:spcAft>
            </a:pP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sz="140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Ａ、Ｂのいずれかに該当する場合は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、速やかに学校に連絡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してください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sz="1050" kern="100" dirty="0" smtClean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66700" indent="-168275" algn="just">
              <a:lnSpc>
                <a:spcPct val="90000"/>
              </a:lnSpc>
              <a:spcAft>
                <a:spcPts val="0"/>
              </a:spcAft>
            </a:pPr>
            <a:r>
              <a:rPr lang="ja-JP" altLang="ja-JP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altLang="ja-JP" sz="60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kern="100" dirty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Ａ、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Ｂのいずれかに</a:t>
            </a:r>
            <a:r>
              <a:rPr lang="ja-JP" altLang="en-US" sz="1050" kern="100" dirty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該当する場合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は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、最寄りの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「新型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コロナ受診相談センター（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帰国者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・接触者相談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センター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）」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連絡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し、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感染の可能性や、その後の対応（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対応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可能な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病院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等</a:t>
            </a:r>
            <a:r>
              <a:rPr lang="ja-JP" altLang="en-US" sz="1050" kern="100" dirty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について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、相談及び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確認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を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行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ってください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66700" indent="-168275" algn="just">
              <a:lnSpc>
                <a:spcPct val="90000"/>
              </a:lnSpc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sz="40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専門の帰国者・接触者外来を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受診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する際には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、事前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に医療機関に連絡し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、受診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の方法について確認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し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、他の人との接触（公共交通機関の利用等）を避け、マスクを着用して受診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してください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66700" indent="-168275" algn="just">
              <a:lnSpc>
                <a:spcPct val="90000"/>
              </a:lnSpc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sz="60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医療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機関から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、新型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コロナウイルス感染症（疑い含む）と診断された場合は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、速やか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に学校に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連絡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してください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676525" y="552804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★</a:t>
            </a:r>
            <a:endParaRPr kumimoji="1" lang="ja-JP" altLang="en-US" sz="2800" dirty="0"/>
          </a:p>
        </p:txBody>
      </p:sp>
      <p:sp>
        <p:nvSpPr>
          <p:cNvPr id="98" name="正方形/長方形 97"/>
          <p:cNvSpPr/>
          <p:nvPr/>
        </p:nvSpPr>
        <p:spPr>
          <a:xfrm>
            <a:off x="4908549" y="8747259"/>
            <a:ext cx="1296000" cy="58125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改善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症状が改善しない</a:t>
            </a:r>
            <a:endParaRPr kumimoji="1"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場合は、★に戻る</a:t>
            </a:r>
            <a:endParaRPr kumimoji="1" lang="ja-JP" altLang="en-US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702024" y="5962665"/>
            <a:ext cx="942976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症状改善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7174" y="5312126"/>
            <a:ext cx="2016000" cy="2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Ａ、Ｂいずれかに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該当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する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1200150" y="5962665"/>
            <a:ext cx="3838575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症状の改善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なし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5365750" y="5193894"/>
            <a:ext cx="0" cy="180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346175" y="5312126"/>
            <a:ext cx="2016000" cy="2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Ａ、Ｂいずれにも該当しない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2144869" y="4467128"/>
            <a:ext cx="2556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風邪や発熱等の症状が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出現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医療機関等への外出以外は避け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る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9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249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ＭＳ Ｐゴシック</vt:lpstr>
      <vt:lpstr>UD デジタル 教科書体 NK-B</vt:lpstr>
      <vt:lpstr>UD デジタル 教科書体 NK-R</vt:lpstr>
      <vt:lpstr>UD デジタル 教科書体 NP-R</vt:lpstr>
      <vt:lpstr>UD デジタル 教科書体 N-R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大更　真須美</dc:creator>
  <cp:lastModifiedBy>荒木　千年</cp:lastModifiedBy>
  <cp:revision>51</cp:revision>
  <cp:lastPrinted>2020-03-02T08:14:23Z</cp:lastPrinted>
  <dcterms:created xsi:type="dcterms:W3CDTF">2020-02-20T14:12:43Z</dcterms:created>
  <dcterms:modified xsi:type="dcterms:W3CDTF">2020-03-02T08:14:50Z</dcterms:modified>
</cp:coreProperties>
</file>