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56" r:id="rId5"/>
    <p:sldId id="257" r:id="rId6"/>
    <p:sldId id="258" r:id="rId7"/>
    <p:sldId id="259" r:id="rId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C31F1-0583-4CAC-9364-5B8B6C98C247}" v="4" dt="2025-04-17T04:05:54.32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878" autoAdjust="0"/>
  </p:normalViewPr>
  <p:slideViewPr>
    <p:cSldViewPr snapToGrid="0">
      <p:cViewPr varScale="1">
        <p:scale>
          <a:sx n="71" d="100"/>
          <a:sy n="71" d="100"/>
        </p:scale>
        <p:origin x="32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noya2@icloud.com" userId="1dd0ee34fcacc04f" providerId="LiveId" clId="{CEE696AC-7D7B-427B-BBB7-413DD1AF8F29}"/>
    <pc:docChg chg="modSld modNotesMaster">
      <pc:chgData name="reinoya2@icloud.com" userId="1dd0ee34fcacc04f" providerId="LiveId" clId="{CEE696AC-7D7B-427B-BBB7-413DD1AF8F29}" dt="2024-09-30T11:32:54.201" v="53"/>
      <pc:docMkLst>
        <pc:docMk/>
      </pc:docMkLst>
      <pc:sldChg chg="addSp modSp mod">
        <pc:chgData name="reinoya2@icloud.com" userId="1dd0ee34fcacc04f" providerId="LiveId" clId="{CEE696AC-7D7B-427B-BBB7-413DD1AF8F29}" dt="2024-09-30T11:32:41.796" v="52" actId="1076"/>
        <pc:sldMkLst>
          <pc:docMk/>
          <pc:sldMk cId="3490864335" sldId="259"/>
        </pc:sldMkLst>
      </pc:sldChg>
    </pc:docChg>
  </pc:docChgLst>
  <pc:docChgLst>
    <pc:chgData name="田村　英明" userId="40667312-4772-42b7-9071-04e29bca0210" providerId="ADAL" clId="{FD3C31F1-0583-4CAC-9364-5B8B6C98C247}"/>
    <pc:docChg chg="undo custSel modSld modNotesMaster">
      <pc:chgData name="田村　英明" userId="40667312-4772-42b7-9071-04e29bca0210" providerId="ADAL" clId="{FD3C31F1-0583-4CAC-9364-5B8B6C98C247}" dt="2025-04-17T04:08:36.091" v="967" actId="20577"/>
      <pc:docMkLst>
        <pc:docMk/>
      </pc:docMkLst>
      <pc:sldChg chg="addSp modSp mod">
        <pc:chgData name="田村　英明" userId="40667312-4772-42b7-9071-04e29bca0210" providerId="ADAL" clId="{FD3C31F1-0583-4CAC-9364-5B8B6C98C247}" dt="2025-04-10T01:20:47.600" v="123" actId="12788"/>
        <pc:sldMkLst>
          <pc:docMk/>
          <pc:sldMk cId="848921992" sldId="256"/>
        </pc:sldMkLst>
        <pc:spChg chg="add mod">
          <ac:chgData name="田村　英明" userId="40667312-4772-42b7-9071-04e29bca0210" providerId="ADAL" clId="{FD3C31F1-0583-4CAC-9364-5B8B6C98C247}" dt="2025-04-10T01:20:47.600" v="123" actId="12788"/>
          <ac:spMkLst>
            <pc:docMk/>
            <pc:sldMk cId="848921992" sldId="256"/>
            <ac:spMk id="3" creationId="{3DEA8C18-B389-AF22-4894-4DB367A35EA5}"/>
          </ac:spMkLst>
        </pc:spChg>
      </pc:sldChg>
      <pc:sldChg chg="addSp delSp modSp mod">
        <pc:chgData name="田村　英明" userId="40667312-4772-42b7-9071-04e29bca0210" providerId="ADAL" clId="{FD3C31F1-0583-4CAC-9364-5B8B6C98C247}" dt="2025-04-17T04:08:36.091" v="967" actId="20577"/>
        <pc:sldMkLst>
          <pc:docMk/>
          <pc:sldMk cId="2686807136" sldId="258"/>
        </pc:sldMkLst>
        <pc:spChg chg="mod">
          <ac:chgData name="田村　英明" userId="40667312-4772-42b7-9071-04e29bca0210" providerId="ADAL" clId="{FD3C31F1-0583-4CAC-9364-5B8B6C98C247}" dt="2025-04-10T01:29:38.211" v="451" actId="14100"/>
          <ac:spMkLst>
            <pc:docMk/>
            <pc:sldMk cId="2686807136" sldId="258"/>
            <ac:spMk id="4" creationId="{00000000-0000-0000-0000-000000000000}"/>
          </ac:spMkLst>
        </pc:spChg>
        <pc:spChg chg="add mod">
          <ac:chgData name="田村　英明" userId="40667312-4772-42b7-9071-04e29bca0210" providerId="ADAL" clId="{FD3C31F1-0583-4CAC-9364-5B8B6C98C247}" dt="2025-04-10T01:45:52.948" v="927" actId="115"/>
          <ac:spMkLst>
            <pc:docMk/>
            <pc:sldMk cId="2686807136" sldId="258"/>
            <ac:spMk id="7" creationId="{E0466E87-3D01-48CA-A5C6-8252D4BFA73B}"/>
          </ac:spMkLst>
        </pc:spChg>
        <pc:spChg chg="mod">
          <ac:chgData name="田村　英明" userId="40667312-4772-42b7-9071-04e29bca0210" providerId="ADAL" clId="{FD3C31F1-0583-4CAC-9364-5B8B6C98C247}" dt="2025-04-10T01:29:43.278" v="459" actId="14100"/>
          <ac:spMkLst>
            <pc:docMk/>
            <pc:sldMk cId="2686807136" sldId="258"/>
            <ac:spMk id="9" creationId="{00000000-0000-0000-0000-000000000000}"/>
          </ac:spMkLst>
        </pc:spChg>
        <pc:spChg chg="mod">
          <ac:chgData name="田村　英明" userId="40667312-4772-42b7-9071-04e29bca0210" providerId="ADAL" clId="{FD3C31F1-0583-4CAC-9364-5B8B6C98C247}" dt="2025-04-10T01:29:52.101" v="468" actId="1076"/>
          <ac:spMkLst>
            <pc:docMk/>
            <pc:sldMk cId="2686807136" sldId="258"/>
            <ac:spMk id="10" creationId="{00000000-0000-0000-0000-000000000000}"/>
          </ac:spMkLst>
        </pc:spChg>
        <pc:spChg chg="mod">
          <ac:chgData name="田村　英明" userId="40667312-4772-42b7-9071-04e29bca0210" providerId="ADAL" clId="{FD3C31F1-0583-4CAC-9364-5B8B6C98C247}" dt="2025-04-10T01:30:08.032" v="484" actId="1036"/>
          <ac:spMkLst>
            <pc:docMk/>
            <pc:sldMk cId="2686807136" sldId="258"/>
            <ac:spMk id="11" creationId="{00000000-0000-0000-0000-000000000000}"/>
          </ac:spMkLst>
        </pc:spChg>
        <pc:graphicFrameChg chg="add mod modGraphic">
          <ac:chgData name="田村　英明" userId="40667312-4772-42b7-9071-04e29bca0210" providerId="ADAL" clId="{FD3C31F1-0583-4CAC-9364-5B8B6C98C247}" dt="2025-04-17T04:08:36.091" v="967" actId="20577"/>
          <ac:graphicFrameMkLst>
            <pc:docMk/>
            <pc:sldMk cId="2686807136" sldId="258"/>
            <ac:graphicFrameMk id="5" creationId="{628D958E-6FF0-7196-2B93-CD849213C68C}"/>
          </ac:graphicFrameMkLst>
        </pc:graphicFrameChg>
        <pc:picChg chg="add mod">
          <ac:chgData name="田村　英明" userId="40667312-4772-42b7-9071-04e29bca0210" providerId="ADAL" clId="{FD3C31F1-0583-4CAC-9364-5B8B6C98C247}" dt="2025-04-10T01:44:56.480" v="858" actId="208"/>
          <ac:picMkLst>
            <pc:docMk/>
            <pc:sldMk cId="2686807136" sldId="258"/>
            <ac:picMk id="12" creationId="{5A0E05E7-1493-321E-57EF-3EB530BC062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E3A46-87EF-4ABF-B75A-4B848113745E}" type="doc">
      <dgm:prSet loTypeId="urn:microsoft.com/office/officeart/2005/8/layout/vProcess5" loCatId="process" qsTypeId="urn:microsoft.com/office/officeart/2005/8/quickstyle/simple1" qsCatId="simple" csTypeId="urn:microsoft.com/office/officeart/2005/8/colors/accent3_4" csCatId="accent3" phldr="1"/>
      <dgm:spPr/>
      <dgm:t>
        <a:bodyPr/>
        <a:lstStyle/>
        <a:p>
          <a:endParaRPr kumimoji="1" lang="ja-JP" altLang="en-US"/>
        </a:p>
      </dgm:t>
    </dgm:pt>
    <dgm:pt modelId="{B3AF90DD-7917-4334-90D9-C461659E9959}">
      <dgm:prSet phldrT="[テキスト]" custT="1"/>
      <dgm:spPr/>
      <dgm:t>
        <a:bodyPr/>
        <a:lstStyle/>
        <a:p>
          <a:r>
            <a:rPr kumimoji="1" lang="en-US" altLang="ja-JP" sz="3200" dirty="0">
              <a:latin typeface="UD デジタル 教科書体 NK-R" panose="02020400000000000000" pitchFamily="18" charset="-128"/>
              <a:ea typeface="UD デジタル 教科書体 NK-R" panose="02020400000000000000" pitchFamily="18" charset="-128"/>
            </a:rPr>
            <a:t>【</a:t>
          </a:r>
          <a:r>
            <a:rPr kumimoji="1" lang="ja-JP" altLang="en-US" sz="3200" dirty="0">
              <a:latin typeface="UD デジタル 教科書体 NK-R" panose="02020400000000000000" pitchFamily="18" charset="-128"/>
              <a:ea typeface="UD デジタル 教科書体 NK-R" panose="02020400000000000000" pitchFamily="18" charset="-128"/>
            </a:rPr>
            <a:t>小学部</a:t>
          </a:r>
          <a:r>
            <a:rPr kumimoji="1" lang="en-US" altLang="ja-JP" sz="3200" dirty="0">
              <a:latin typeface="UD デジタル 教科書体 NK-R" panose="02020400000000000000" pitchFamily="18" charset="-128"/>
              <a:ea typeface="UD デジタル 教科書体 NK-R" panose="02020400000000000000" pitchFamily="18" charset="-128"/>
            </a:rPr>
            <a:t>】</a:t>
          </a:r>
          <a:r>
            <a:rPr kumimoji="1" lang="ja-JP" altLang="en-US" sz="1600" b="1" i="1" u="sng" dirty="0">
              <a:latin typeface="UD デジタル 教科書体 NK-R" panose="02020400000000000000" pitchFamily="18" charset="-128"/>
              <a:ea typeface="UD デジタル 教科書体 NK-R" panose="02020400000000000000" pitchFamily="18" charset="-128"/>
            </a:rPr>
            <a:t>自分に気づく</a:t>
          </a:r>
          <a:endParaRPr kumimoji="1" lang="en-US" altLang="ja-JP" sz="1600" b="1" i="1" u="sng"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・役割を持ち、やり遂げる力を育むために、家庭と協力して「なつやすみおてつだいカード」の実施</a:t>
          </a:r>
          <a:endParaRPr kumimoji="1" lang="en-US" altLang="ja-JP" sz="1600" dirty="0">
            <a:latin typeface="UD デジタル 教科書体 NK-R" panose="02020400000000000000" pitchFamily="18" charset="-128"/>
            <a:ea typeface="UD デジタル 教科書体 NK-R" panose="02020400000000000000" pitchFamily="18" charset="-128"/>
          </a:endParaRPr>
        </a:p>
      </dgm:t>
    </dgm:pt>
    <dgm:pt modelId="{C5B0B4ED-D4BF-48E1-BECB-AF8D88071BBC}" type="parTrans" cxnId="{293DBFA1-8271-4FBD-AB16-8471CD9D0E59}">
      <dgm:prSet/>
      <dgm:spPr/>
      <dgm:t>
        <a:bodyPr/>
        <a:lstStyle/>
        <a:p>
          <a:endParaRPr kumimoji="1" lang="ja-JP" altLang="en-US"/>
        </a:p>
      </dgm:t>
    </dgm:pt>
    <dgm:pt modelId="{9720145E-2CFA-4B76-8238-0E9D069A235D}" type="sibTrans" cxnId="{293DBFA1-8271-4FBD-AB16-8471CD9D0E59}">
      <dgm:prSet/>
      <dgm:spPr/>
      <dgm:t>
        <a:bodyPr/>
        <a:lstStyle/>
        <a:p>
          <a:endParaRPr kumimoji="1" lang="ja-JP" altLang="en-US"/>
        </a:p>
      </dgm:t>
    </dgm:pt>
    <dgm:pt modelId="{E517897D-7DD2-4222-9DA1-3FBD50A6AD24}">
      <dgm:prSet phldrT="[テキスト]" custT="1"/>
      <dgm:spPr/>
      <dgm:t>
        <a:bodyPr/>
        <a:lstStyle/>
        <a:p>
          <a:r>
            <a:rPr kumimoji="1" lang="en-US" altLang="ja-JP" sz="3200" dirty="0">
              <a:latin typeface="UD デジタル 教科書体 NK-R" panose="02020400000000000000" pitchFamily="18" charset="-128"/>
              <a:ea typeface="UD デジタル 教科書体 NK-R" panose="02020400000000000000" pitchFamily="18" charset="-128"/>
            </a:rPr>
            <a:t>【</a:t>
          </a:r>
          <a:r>
            <a:rPr kumimoji="1" lang="ja-JP" altLang="en-US" sz="3200" dirty="0">
              <a:latin typeface="UD デジタル 教科書体 NK-R" panose="02020400000000000000" pitchFamily="18" charset="-128"/>
              <a:ea typeface="UD デジタル 教科書体 NK-R" panose="02020400000000000000" pitchFamily="18" charset="-128"/>
            </a:rPr>
            <a:t>中学部</a:t>
          </a:r>
          <a:r>
            <a:rPr kumimoji="1" lang="en-US" altLang="ja-JP" sz="3200" dirty="0">
              <a:latin typeface="UD デジタル 教科書体 NK-R" panose="02020400000000000000" pitchFamily="18" charset="-128"/>
              <a:ea typeface="UD デジタル 教科書体 NK-R" panose="02020400000000000000" pitchFamily="18" charset="-128"/>
            </a:rPr>
            <a:t>】</a:t>
          </a:r>
          <a:r>
            <a:rPr kumimoji="1" lang="ja-JP" altLang="en-US" sz="1600" b="1" i="1" u="sng" dirty="0">
              <a:latin typeface="UD デジタル 教科書体 NK-R" panose="02020400000000000000" pitchFamily="18" charset="-128"/>
              <a:ea typeface="UD デジタル 教科書体 NK-R" panose="02020400000000000000" pitchFamily="18" charset="-128"/>
            </a:rPr>
            <a:t>自分を伸ばす</a:t>
          </a:r>
          <a:endParaRPr kumimoji="1" lang="en-US" altLang="ja-JP" sz="1600" b="1" i="1" u="sng"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・外部機関と連携した進路社会体験学習や職業講話、職場体験学習の実施</a:t>
          </a:r>
          <a:endParaRPr kumimoji="1" lang="en-US" altLang="ja-JP" sz="1600" dirty="0">
            <a:latin typeface="UD デジタル 教科書体 NK-R" panose="02020400000000000000" pitchFamily="18" charset="-128"/>
            <a:ea typeface="UD デジタル 教科書体 NK-R" panose="02020400000000000000" pitchFamily="18" charset="-128"/>
          </a:endParaRPr>
        </a:p>
      </dgm:t>
    </dgm:pt>
    <dgm:pt modelId="{5DC69227-698A-406E-82E5-B7E8E823B70E}" type="parTrans" cxnId="{C4C99320-FDE7-4CBD-A526-8643B3DB07AD}">
      <dgm:prSet/>
      <dgm:spPr/>
      <dgm:t>
        <a:bodyPr/>
        <a:lstStyle/>
        <a:p>
          <a:endParaRPr kumimoji="1" lang="ja-JP" altLang="en-US"/>
        </a:p>
      </dgm:t>
    </dgm:pt>
    <dgm:pt modelId="{19AE9AD9-67A8-4433-9D64-0D88B86B19CB}" type="sibTrans" cxnId="{C4C99320-FDE7-4CBD-A526-8643B3DB07AD}">
      <dgm:prSet/>
      <dgm:spPr/>
      <dgm:t>
        <a:bodyPr/>
        <a:lstStyle/>
        <a:p>
          <a:endParaRPr kumimoji="1" lang="ja-JP" altLang="en-US"/>
        </a:p>
      </dgm:t>
    </dgm:pt>
    <dgm:pt modelId="{2003A24B-0BD9-4B4C-83C2-F748FF85DAD2}">
      <dgm:prSet phldrT="[テキスト]" custT="1"/>
      <dgm:spPr/>
      <dgm:t>
        <a:bodyPr/>
        <a:lstStyle/>
        <a:p>
          <a:r>
            <a:rPr kumimoji="1" lang="en-US" altLang="ja-JP" sz="3200" dirty="0">
              <a:latin typeface="UD デジタル 教科書体 NK-R" panose="02020400000000000000" pitchFamily="18" charset="-128"/>
              <a:ea typeface="UD デジタル 教科書体 NK-R" panose="02020400000000000000" pitchFamily="18" charset="-128"/>
            </a:rPr>
            <a:t>【</a:t>
          </a:r>
          <a:r>
            <a:rPr kumimoji="1" lang="ja-JP" altLang="en-US" sz="3200" dirty="0">
              <a:latin typeface="UD デジタル 教科書体 NK-R" panose="02020400000000000000" pitchFamily="18" charset="-128"/>
              <a:ea typeface="UD デジタル 教科書体 NK-R" panose="02020400000000000000" pitchFamily="18" charset="-128"/>
            </a:rPr>
            <a:t>高等部</a:t>
          </a:r>
          <a:r>
            <a:rPr kumimoji="1" lang="en-US" altLang="ja-JP" sz="3200" dirty="0">
              <a:latin typeface="UD デジタル 教科書体 NK-R" panose="02020400000000000000" pitchFamily="18" charset="-128"/>
              <a:ea typeface="UD デジタル 教科書体 NK-R" panose="02020400000000000000" pitchFamily="18" charset="-128"/>
            </a:rPr>
            <a:t>】</a:t>
          </a:r>
          <a:r>
            <a:rPr kumimoji="1" lang="ja-JP" altLang="en-US" sz="1600" b="1" i="1" u="sng" dirty="0">
              <a:latin typeface="UD デジタル 教科書体 NK-R" panose="02020400000000000000" pitchFamily="18" charset="-128"/>
              <a:ea typeface="UD デジタル 教科書体 NK-R" panose="02020400000000000000" pitchFamily="18" charset="-128"/>
            </a:rPr>
            <a:t>自分を活かす</a:t>
          </a:r>
          <a:endParaRPr kumimoji="1" lang="en-US" altLang="ja-JP" sz="1600" b="1" i="1" u="sng"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・「職業デザインコース」と「生活デザイン　　コース」に分かれ、職業についての学習を実施</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・前期と後期に校内現場実習期間を設け、体験学習を実施</a:t>
          </a:r>
        </a:p>
      </dgm:t>
    </dgm:pt>
    <dgm:pt modelId="{C43B587D-B11E-4522-952C-3ED6ECE22FA0}" type="parTrans" cxnId="{ACD66BC6-4973-4E48-B3AC-78B343ACF7CB}">
      <dgm:prSet/>
      <dgm:spPr/>
      <dgm:t>
        <a:bodyPr/>
        <a:lstStyle/>
        <a:p>
          <a:endParaRPr kumimoji="1" lang="ja-JP" altLang="en-US"/>
        </a:p>
      </dgm:t>
    </dgm:pt>
    <dgm:pt modelId="{3ED4308D-773A-434D-8677-9AD486D68E43}" type="sibTrans" cxnId="{ACD66BC6-4973-4E48-B3AC-78B343ACF7CB}">
      <dgm:prSet/>
      <dgm:spPr/>
      <dgm:t>
        <a:bodyPr/>
        <a:lstStyle/>
        <a:p>
          <a:endParaRPr kumimoji="1" lang="ja-JP" altLang="en-US"/>
        </a:p>
      </dgm:t>
    </dgm:pt>
    <dgm:pt modelId="{2027E385-2CA2-4B85-ACA4-1C4F8A072A85}" type="pres">
      <dgm:prSet presAssocID="{398E3A46-87EF-4ABF-B75A-4B848113745E}" presName="outerComposite" presStyleCnt="0">
        <dgm:presLayoutVars>
          <dgm:chMax val="5"/>
          <dgm:dir/>
          <dgm:resizeHandles val="exact"/>
        </dgm:presLayoutVars>
      </dgm:prSet>
      <dgm:spPr/>
    </dgm:pt>
    <dgm:pt modelId="{9AD300F5-F7FE-42C5-BE5D-77E494D439F6}" type="pres">
      <dgm:prSet presAssocID="{398E3A46-87EF-4ABF-B75A-4B848113745E}" presName="dummyMaxCanvas" presStyleCnt="0">
        <dgm:presLayoutVars/>
      </dgm:prSet>
      <dgm:spPr/>
    </dgm:pt>
    <dgm:pt modelId="{3698F1C1-C2A9-4D3D-B779-EFE335A79EB1}" type="pres">
      <dgm:prSet presAssocID="{398E3A46-87EF-4ABF-B75A-4B848113745E}" presName="ThreeNodes_1" presStyleLbl="node1" presStyleIdx="0" presStyleCnt="3" custScaleX="117647" custLinFactNeighborX="8823" custLinFactNeighborY="2435">
        <dgm:presLayoutVars>
          <dgm:bulletEnabled val="1"/>
        </dgm:presLayoutVars>
      </dgm:prSet>
      <dgm:spPr/>
    </dgm:pt>
    <dgm:pt modelId="{6CFAA941-BCBF-4A02-AEE1-41737A49898A}" type="pres">
      <dgm:prSet presAssocID="{398E3A46-87EF-4ABF-B75A-4B848113745E}" presName="ThreeNodes_2" presStyleLbl="node1" presStyleIdx="1" presStyleCnt="3" custScaleX="117647" custLinFactNeighborX="-8824" custLinFactNeighborY="609">
        <dgm:presLayoutVars>
          <dgm:bulletEnabled val="1"/>
        </dgm:presLayoutVars>
      </dgm:prSet>
      <dgm:spPr/>
    </dgm:pt>
    <dgm:pt modelId="{2BF078C0-4FE2-4F9C-9831-7FA1E8929DB8}" type="pres">
      <dgm:prSet presAssocID="{398E3A46-87EF-4ABF-B75A-4B848113745E}" presName="ThreeNodes_3" presStyleLbl="node1" presStyleIdx="2" presStyleCnt="3" custScaleX="117647" custLinFactNeighborX="-17647" custLinFactNeighborY="1217">
        <dgm:presLayoutVars>
          <dgm:bulletEnabled val="1"/>
        </dgm:presLayoutVars>
      </dgm:prSet>
      <dgm:spPr/>
    </dgm:pt>
    <dgm:pt modelId="{79AE5FEA-2F13-4B4D-A635-C11ADF96F859}" type="pres">
      <dgm:prSet presAssocID="{398E3A46-87EF-4ABF-B75A-4B848113745E}" presName="ThreeConn_1-2" presStyleLbl="fgAccFollowNode1" presStyleIdx="0" presStyleCnt="2" custScaleX="59776" custScaleY="53167" custLinFactNeighborX="33704">
        <dgm:presLayoutVars>
          <dgm:bulletEnabled val="1"/>
        </dgm:presLayoutVars>
      </dgm:prSet>
      <dgm:spPr/>
    </dgm:pt>
    <dgm:pt modelId="{CC451E3C-D0B9-4154-971B-E23C89B21635}" type="pres">
      <dgm:prSet presAssocID="{398E3A46-87EF-4ABF-B75A-4B848113745E}" presName="ThreeConn_2-3" presStyleLbl="fgAccFollowNode1" presStyleIdx="1" presStyleCnt="2" custScaleX="59776" custScaleY="53167">
        <dgm:presLayoutVars>
          <dgm:bulletEnabled val="1"/>
        </dgm:presLayoutVars>
      </dgm:prSet>
      <dgm:spPr/>
    </dgm:pt>
    <dgm:pt modelId="{7B4D70FF-8CEE-4A77-A234-FCBAD08DD087}" type="pres">
      <dgm:prSet presAssocID="{398E3A46-87EF-4ABF-B75A-4B848113745E}" presName="ThreeNodes_1_text" presStyleLbl="node1" presStyleIdx="2" presStyleCnt="3">
        <dgm:presLayoutVars>
          <dgm:bulletEnabled val="1"/>
        </dgm:presLayoutVars>
      </dgm:prSet>
      <dgm:spPr/>
    </dgm:pt>
    <dgm:pt modelId="{E4F68546-EEC0-426C-A963-AC4D110371D3}" type="pres">
      <dgm:prSet presAssocID="{398E3A46-87EF-4ABF-B75A-4B848113745E}" presName="ThreeNodes_2_text" presStyleLbl="node1" presStyleIdx="2" presStyleCnt="3">
        <dgm:presLayoutVars>
          <dgm:bulletEnabled val="1"/>
        </dgm:presLayoutVars>
      </dgm:prSet>
      <dgm:spPr/>
    </dgm:pt>
    <dgm:pt modelId="{D466F85C-89C1-4272-9AC2-22E217F116CB}" type="pres">
      <dgm:prSet presAssocID="{398E3A46-87EF-4ABF-B75A-4B848113745E}" presName="ThreeNodes_3_text" presStyleLbl="node1" presStyleIdx="2" presStyleCnt="3">
        <dgm:presLayoutVars>
          <dgm:bulletEnabled val="1"/>
        </dgm:presLayoutVars>
      </dgm:prSet>
      <dgm:spPr/>
    </dgm:pt>
  </dgm:ptLst>
  <dgm:cxnLst>
    <dgm:cxn modelId="{C4C99320-FDE7-4CBD-A526-8643B3DB07AD}" srcId="{398E3A46-87EF-4ABF-B75A-4B848113745E}" destId="{E517897D-7DD2-4222-9DA1-3FBD50A6AD24}" srcOrd="1" destOrd="0" parTransId="{5DC69227-698A-406E-82E5-B7E8E823B70E}" sibTransId="{19AE9AD9-67A8-4433-9D64-0D88B86B19CB}"/>
    <dgm:cxn modelId="{CF910C38-E50F-48DA-8434-E7C423910D95}" type="presOf" srcId="{E517897D-7DD2-4222-9DA1-3FBD50A6AD24}" destId="{6CFAA941-BCBF-4A02-AEE1-41737A49898A}" srcOrd="0" destOrd="0" presId="urn:microsoft.com/office/officeart/2005/8/layout/vProcess5"/>
    <dgm:cxn modelId="{B5583F5F-7894-4F88-9141-BB8672E700F5}" type="presOf" srcId="{19AE9AD9-67A8-4433-9D64-0D88B86B19CB}" destId="{CC451E3C-D0B9-4154-971B-E23C89B21635}" srcOrd="0" destOrd="0" presId="urn:microsoft.com/office/officeart/2005/8/layout/vProcess5"/>
    <dgm:cxn modelId="{1BD7334B-9E87-46F4-91C2-6F682A6A3BB9}" type="presOf" srcId="{B3AF90DD-7917-4334-90D9-C461659E9959}" destId="{7B4D70FF-8CEE-4A77-A234-FCBAD08DD087}" srcOrd="1" destOrd="0" presId="urn:microsoft.com/office/officeart/2005/8/layout/vProcess5"/>
    <dgm:cxn modelId="{D1E9E76F-1838-43E6-AC8B-DB80894380E3}" type="presOf" srcId="{2003A24B-0BD9-4B4C-83C2-F748FF85DAD2}" destId="{2BF078C0-4FE2-4F9C-9831-7FA1E8929DB8}" srcOrd="0" destOrd="0" presId="urn:microsoft.com/office/officeart/2005/8/layout/vProcess5"/>
    <dgm:cxn modelId="{B02B8570-3386-4E89-A95A-04ABA9BE3E1A}" type="presOf" srcId="{2003A24B-0BD9-4B4C-83C2-F748FF85DAD2}" destId="{D466F85C-89C1-4272-9AC2-22E217F116CB}" srcOrd="1" destOrd="0" presId="urn:microsoft.com/office/officeart/2005/8/layout/vProcess5"/>
    <dgm:cxn modelId="{ADA65A77-C736-4048-BFE4-33666D8DEFA0}" type="presOf" srcId="{9720145E-2CFA-4B76-8238-0E9D069A235D}" destId="{79AE5FEA-2F13-4B4D-A635-C11ADF96F859}" srcOrd="0" destOrd="0" presId="urn:microsoft.com/office/officeart/2005/8/layout/vProcess5"/>
    <dgm:cxn modelId="{293DBFA1-8271-4FBD-AB16-8471CD9D0E59}" srcId="{398E3A46-87EF-4ABF-B75A-4B848113745E}" destId="{B3AF90DD-7917-4334-90D9-C461659E9959}" srcOrd="0" destOrd="0" parTransId="{C5B0B4ED-D4BF-48E1-BECB-AF8D88071BBC}" sibTransId="{9720145E-2CFA-4B76-8238-0E9D069A235D}"/>
    <dgm:cxn modelId="{250D9EB2-A30F-41BA-99E1-B01C9FE9AD58}" type="presOf" srcId="{B3AF90DD-7917-4334-90D9-C461659E9959}" destId="{3698F1C1-C2A9-4D3D-B779-EFE335A79EB1}" srcOrd="0" destOrd="0" presId="urn:microsoft.com/office/officeart/2005/8/layout/vProcess5"/>
    <dgm:cxn modelId="{ACD66BC6-4973-4E48-B3AC-78B343ACF7CB}" srcId="{398E3A46-87EF-4ABF-B75A-4B848113745E}" destId="{2003A24B-0BD9-4B4C-83C2-F748FF85DAD2}" srcOrd="2" destOrd="0" parTransId="{C43B587D-B11E-4522-952C-3ED6ECE22FA0}" sibTransId="{3ED4308D-773A-434D-8677-9AD486D68E43}"/>
    <dgm:cxn modelId="{5325DDD1-D4C1-41A6-AEBA-4C7692E827AC}" type="presOf" srcId="{E517897D-7DD2-4222-9DA1-3FBD50A6AD24}" destId="{E4F68546-EEC0-426C-A963-AC4D110371D3}" srcOrd="1" destOrd="0" presId="urn:microsoft.com/office/officeart/2005/8/layout/vProcess5"/>
    <dgm:cxn modelId="{0EEC88E9-62EC-4977-BAB6-5BB747AEFB12}" type="presOf" srcId="{398E3A46-87EF-4ABF-B75A-4B848113745E}" destId="{2027E385-2CA2-4B85-ACA4-1C4F8A072A85}" srcOrd="0" destOrd="0" presId="urn:microsoft.com/office/officeart/2005/8/layout/vProcess5"/>
    <dgm:cxn modelId="{784AF859-5D68-4D66-B0A3-3DC7A6164845}" type="presParOf" srcId="{2027E385-2CA2-4B85-ACA4-1C4F8A072A85}" destId="{9AD300F5-F7FE-42C5-BE5D-77E494D439F6}" srcOrd="0" destOrd="0" presId="urn:microsoft.com/office/officeart/2005/8/layout/vProcess5"/>
    <dgm:cxn modelId="{E5AFA8B4-29EA-49CE-B984-4084E5D9E1EB}" type="presParOf" srcId="{2027E385-2CA2-4B85-ACA4-1C4F8A072A85}" destId="{3698F1C1-C2A9-4D3D-B779-EFE335A79EB1}" srcOrd="1" destOrd="0" presId="urn:microsoft.com/office/officeart/2005/8/layout/vProcess5"/>
    <dgm:cxn modelId="{927D1693-8926-4E84-AF65-C64B6A69A104}" type="presParOf" srcId="{2027E385-2CA2-4B85-ACA4-1C4F8A072A85}" destId="{6CFAA941-BCBF-4A02-AEE1-41737A49898A}" srcOrd="2" destOrd="0" presId="urn:microsoft.com/office/officeart/2005/8/layout/vProcess5"/>
    <dgm:cxn modelId="{40AA1C5C-188E-4009-A262-CB6D01E6059E}" type="presParOf" srcId="{2027E385-2CA2-4B85-ACA4-1C4F8A072A85}" destId="{2BF078C0-4FE2-4F9C-9831-7FA1E8929DB8}" srcOrd="3" destOrd="0" presId="urn:microsoft.com/office/officeart/2005/8/layout/vProcess5"/>
    <dgm:cxn modelId="{1C0A3053-6B58-4016-83D5-2F962DD400C7}" type="presParOf" srcId="{2027E385-2CA2-4B85-ACA4-1C4F8A072A85}" destId="{79AE5FEA-2F13-4B4D-A635-C11ADF96F859}" srcOrd="4" destOrd="0" presId="urn:microsoft.com/office/officeart/2005/8/layout/vProcess5"/>
    <dgm:cxn modelId="{4F41532D-376D-4ED9-9400-16242172B876}" type="presParOf" srcId="{2027E385-2CA2-4B85-ACA4-1C4F8A072A85}" destId="{CC451E3C-D0B9-4154-971B-E23C89B21635}" srcOrd="5" destOrd="0" presId="urn:microsoft.com/office/officeart/2005/8/layout/vProcess5"/>
    <dgm:cxn modelId="{F9DE7360-4A2B-4907-B851-4373D58386D9}" type="presParOf" srcId="{2027E385-2CA2-4B85-ACA4-1C4F8A072A85}" destId="{7B4D70FF-8CEE-4A77-A234-FCBAD08DD087}" srcOrd="6" destOrd="0" presId="urn:microsoft.com/office/officeart/2005/8/layout/vProcess5"/>
    <dgm:cxn modelId="{2EE72798-0D79-4EF6-B6F2-F23B64EE8676}" type="presParOf" srcId="{2027E385-2CA2-4B85-ACA4-1C4F8A072A85}" destId="{E4F68546-EEC0-426C-A963-AC4D110371D3}" srcOrd="7" destOrd="0" presId="urn:microsoft.com/office/officeart/2005/8/layout/vProcess5"/>
    <dgm:cxn modelId="{5FFECCFA-531A-4172-9CD3-5559603D43B4}" type="presParOf" srcId="{2027E385-2CA2-4B85-ACA4-1C4F8A072A85}" destId="{D466F85C-89C1-4272-9AC2-22E217F116C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8F1C1-C2A9-4D3D-B779-EFE335A79EB1}">
      <dsp:nvSpPr>
        <dsp:cNvPr id="0" name=""/>
        <dsp:cNvSpPr/>
      </dsp:nvSpPr>
      <dsp:spPr>
        <a:xfrm>
          <a:off x="-27" y="62915"/>
          <a:ext cx="6367342" cy="2583792"/>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altLang="ja-JP" sz="3200" kern="1200" dirty="0">
              <a:latin typeface="UD デジタル 教科書体 NK-R" panose="02020400000000000000" pitchFamily="18" charset="-128"/>
              <a:ea typeface="UD デジタル 教科書体 NK-R" panose="02020400000000000000" pitchFamily="18" charset="-128"/>
            </a:rPr>
            <a:t>【</a:t>
          </a:r>
          <a:r>
            <a:rPr kumimoji="1" lang="ja-JP" altLang="en-US" sz="3200" kern="1200" dirty="0">
              <a:latin typeface="UD デジタル 教科書体 NK-R" panose="02020400000000000000" pitchFamily="18" charset="-128"/>
              <a:ea typeface="UD デジタル 教科書体 NK-R" panose="02020400000000000000" pitchFamily="18" charset="-128"/>
            </a:rPr>
            <a:t>小学部</a:t>
          </a:r>
          <a:r>
            <a:rPr kumimoji="1" lang="en-US" altLang="ja-JP" sz="3200" kern="1200" dirty="0">
              <a:latin typeface="UD デジタル 教科書体 NK-R" panose="02020400000000000000" pitchFamily="18" charset="-128"/>
              <a:ea typeface="UD デジタル 教科書体 NK-R" panose="02020400000000000000" pitchFamily="18" charset="-128"/>
            </a:rPr>
            <a:t>】</a:t>
          </a:r>
          <a:r>
            <a:rPr kumimoji="1" lang="ja-JP" altLang="en-US" sz="1600" b="1" i="1" u="sng" kern="1200" dirty="0">
              <a:latin typeface="UD デジタル 教科書体 NK-R" panose="02020400000000000000" pitchFamily="18" charset="-128"/>
              <a:ea typeface="UD デジタル 教科書体 NK-R" panose="02020400000000000000" pitchFamily="18" charset="-128"/>
            </a:rPr>
            <a:t>自分に気づく</a:t>
          </a:r>
          <a:endParaRPr kumimoji="1" lang="en-US" altLang="ja-JP" sz="1600" b="1" i="1" u="sng" kern="1200" dirty="0">
            <a:latin typeface="UD デジタル 教科書体 NK-R" panose="02020400000000000000" pitchFamily="18" charset="-128"/>
            <a:ea typeface="UD デジタル 教科書体 NK-R" panose="02020400000000000000" pitchFamily="18" charset="-128"/>
          </a:endParaRPr>
        </a:p>
        <a:p>
          <a:pPr marL="0" lvl="0" indent="0" algn="l" defTabSz="1422400">
            <a:lnSpc>
              <a:spcPct val="90000"/>
            </a:lnSpc>
            <a:spcBef>
              <a:spcPct val="0"/>
            </a:spcBef>
            <a:spcAft>
              <a:spcPct val="35000"/>
            </a:spcAft>
            <a:buNone/>
          </a:pPr>
          <a:r>
            <a:rPr kumimoji="1" lang="ja-JP" altLang="en-US" sz="1600" kern="1200" dirty="0">
              <a:latin typeface="UD デジタル 教科書体 NK-R" panose="02020400000000000000" pitchFamily="18" charset="-128"/>
              <a:ea typeface="UD デジタル 教科書体 NK-R" panose="02020400000000000000" pitchFamily="18" charset="-128"/>
            </a:rPr>
            <a:t>・役割を持ち、やり遂げる力を育むために、家庭と協力して「なつやすみおてつだいカード」の実施</a:t>
          </a:r>
          <a:endParaRPr kumimoji="1" lang="en-US" altLang="ja-JP" sz="1600" kern="1200" dirty="0">
            <a:latin typeface="UD デジタル 教科書体 NK-R" panose="02020400000000000000" pitchFamily="18" charset="-128"/>
            <a:ea typeface="UD デジタル 教科書体 NK-R" panose="02020400000000000000" pitchFamily="18" charset="-128"/>
          </a:endParaRPr>
        </a:p>
      </dsp:txBody>
      <dsp:txXfrm>
        <a:off x="75650" y="138592"/>
        <a:ext cx="3113920" cy="2432438"/>
      </dsp:txXfrm>
    </dsp:sp>
    <dsp:sp modelId="{6CFAA941-BCBF-4A02-AEE1-41737A49898A}">
      <dsp:nvSpPr>
        <dsp:cNvPr id="0" name=""/>
        <dsp:cNvSpPr/>
      </dsp:nvSpPr>
      <dsp:spPr>
        <a:xfrm>
          <a:off x="0" y="3030159"/>
          <a:ext cx="6367342" cy="2583792"/>
        </a:xfrm>
        <a:prstGeom prst="roundRect">
          <a:avLst>
            <a:gd name="adj" fmla="val 1000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altLang="ja-JP" sz="3200" kern="1200" dirty="0">
              <a:latin typeface="UD デジタル 教科書体 NK-R" panose="02020400000000000000" pitchFamily="18" charset="-128"/>
              <a:ea typeface="UD デジタル 教科書体 NK-R" panose="02020400000000000000" pitchFamily="18" charset="-128"/>
            </a:rPr>
            <a:t>【</a:t>
          </a:r>
          <a:r>
            <a:rPr kumimoji="1" lang="ja-JP" altLang="en-US" sz="3200" kern="1200" dirty="0">
              <a:latin typeface="UD デジタル 教科書体 NK-R" panose="02020400000000000000" pitchFamily="18" charset="-128"/>
              <a:ea typeface="UD デジタル 教科書体 NK-R" panose="02020400000000000000" pitchFamily="18" charset="-128"/>
            </a:rPr>
            <a:t>中学部</a:t>
          </a:r>
          <a:r>
            <a:rPr kumimoji="1" lang="en-US" altLang="ja-JP" sz="3200" kern="1200" dirty="0">
              <a:latin typeface="UD デジタル 教科書体 NK-R" panose="02020400000000000000" pitchFamily="18" charset="-128"/>
              <a:ea typeface="UD デジタル 教科書体 NK-R" panose="02020400000000000000" pitchFamily="18" charset="-128"/>
            </a:rPr>
            <a:t>】</a:t>
          </a:r>
          <a:r>
            <a:rPr kumimoji="1" lang="ja-JP" altLang="en-US" sz="1600" b="1" i="1" u="sng" kern="1200" dirty="0">
              <a:latin typeface="UD デジタル 教科書体 NK-R" panose="02020400000000000000" pitchFamily="18" charset="-128"/>
              <a:ea typeface="UD デジタル 教科書体 NK-R" panose="02020400000000000000" pitchFamily="18" charset="-128"/>
            </a:rPr>
            <a:t>自分を伸ばす</a:t>
          </a:r>
          <a:endParaRPr kumimoji="1" lang="en-US" altLang="ja-JP" sz="1600" b="1" i="1" u="sng" kern="1200" dirty="0">
            <a:latin typeface="UD デジタル 教科書体 NK-R" panose="02020400000000000000" pitchFamily="18" charset="-128"/>
            <a:ea typeface="UD デジタル 教科書体 NK-R" panose="02020400000000000000" pitchFamily="18" charset="-128"/>
          </a:endParaRPr>
        </a:p>
        <a:p>
          <a:pPr marL="0" lvl="0" indent="0" algn="l" defTabSz="1422400">
            <a:lnSpc>
              <a:spcPct val="90000"/>
            </a:lnSpc>
            <a:spcBef>
              <a:spcPct val="0"/>
            </a:spcBef>
            <a:spcAft>
              <a:spcPct val="35000"/>
            </a:spcAft>
            <a:buNone/>
          </a:pPr>
          <a:r>
            <a:rPr kumimoji="1" lang="ja-JP" altLang="en-US" sz="1600" kern="1200" dirty="0">
              <a:latin typeface="UD デジタル 教科書体 NK-R" panose="02020400000000000000" pitchFamily="18" charset="-128"/>
              <a:ea typeface="UD デジタル 教科書体 NK-R" panose="02020400000000000000" pitchFamily="18" charset="-128"/>
            </a:rPr>
            <a:t>・外部機関と連携した進路社会体験学習や職業講話、職場体験学習の実施</a:t>
          </a:r>
          <a:endParaRPr kumimoji="1" lang="en-US" altLang="ja-JP" sz="1600" kern="1200" dirty="0">
            <a:latin typeface="UD デジタル 教科書体 NK-R" panose="02020400000000000000" pitchFamily="18" charset="-128"/>
            <a:ea typeface="UD デジタル 教科書体 NK-R" panose="02020400000000000000" pitchFamily="18" charset="-128"/>
          </a:endParaRPr>
        </a:p>
      </dsp:txBody>
      <dsp:txXfrm>
        <a:off x="75677" y="3105836"/>
        <a:ext cx="3678324" cy="2432438"/>
      </dsp:txXfrm>
    </dsp:sp>
    <dsp:sp modelId="{2BF078C0-4FE2-4F9C-9831-7FA1E8929DB8}">
      <dsp:nvSpPr>
        <dsp:cNvPr id="0" name=""/>
        <dsp:cNvSpPr/>
      </dsp:nvSpPr>
      <dsp:spPr>
        <a:xfrm>
          <a:off x="0" y="6028847"/>
          <a:ext cx="6367342" cy="2583792"/>
        </a:xfrm>
        <a:prstGeom prst="roundRect">
          <a:avLst>
            <a:gd name="adj" fmla="val 1000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1" lang="en-US" altLang="ja-JP" sz="3200" kern="1200" dirty="0">
              <a:latin typeface="UD デジタル 教科書体 NK-R" panose="02020400000000000000" pitchFamily="18" charset="-128"/>
              <a:ea typeface="UD デジタル 教科書体 NK-R" panose="02020400000000000000" pitchFamily="18" charset="-128"/>
            </a:rPr>
            <a:t>【</a:t>
          </a:r>
          <a:r>
            <a:rPr kumimoji="1" lang="ja-JP" altLang="en-US" sz="3200" kern="1200" dirty="0">
              <a:latin typeface="UD デジタル 教科書体 NK-R" panose="02020400000000000000" pitchFamily="18" charset="-128"/>
              <a:ea typeface="UD デジタル 教科書体 NK-R" panose="02020400000000000000" pitchFamily="18" charset="-128"/>
            </a:rPr>
            <a:t>高等部</a:t>
          </a:r>
          <a:r>
            <a:rPr kumimoji="1" lang="en-US" altLang="ja-JP" sz="3200" kern="1200" dirty="0">
              <a:latin typeface="UD デジタル 教科書体 NK-R" panose="02020400000000000000" pitchFamily="18" charset="-128"/>
              <a:ea typeface="UD デジタル 教科書体 NK-R" panose="02020400000000000000" pitchFamily="18" charset="-128"/>
            </a:rPr>
            <a:t>】</a:t>
          </a:r>
          <a:r>
            <a:rPr kumimoji="1" lang="ja-JP" altLang="en-US" sz="1600" b="1" i="1" u="sng" kern="1200" dirty="0">
              <a:latin typeface="UD デジタル 教科書体 NK-R" panose="02020400000000000000" pitchFamily="18" charset="-128"/>
              <a:ea typeface="UD デジタル 教科書体 NK-R" panose="02020400000000000000" pitchFamily="18" charset="-128"/>
            </a:rPr>
            <a:t>自分を活かす</a:t>
          </a:r>
          <a:endParaRPr kumimoji="1" lang="en-US" altLang="ja-JP" sz="1600" b="1" i="1" u="sng" kern="1200" dirty="0">
            <a:latin typeface="UD デジタル 教科書体 NK-R" panose="02020400000000000000" pitchFamily="18" charset="-128"/>
            <a:ea typeface="UD デジタル 教科書体 NK-R" panose="02020400000000000000" pitchFamily="18" charset="-128"/>
          </a:endParaRPr>
        </a:p>
        <a:p>
          <a:pPr marL="0" lvl="0" indent="0" algn="l" defTabSz="1422400">
            <a:lnSpc>
              <a:spcPct val="90000"/>
            </a:lnSpc>
            <a:spcBef>
              <a:spcPct val="0"/>
            </a:spcBef>
            <a:spcAft>
              <a:spcPct val="35000"/>
            </a:spcAft>
            <a:buNone/>
          </a:pPr>
          <a:r>
            <a:rPr kumimoji="1" lang="ja-JP" altLang="en-US" sz="1600" kern="1200" dirty="0">
              <a:latin typeface="UD デジタル 教科書体 NK-R" panose="02020400000000000000" pitchFamily="18" charset="-128"/>
              <a:ea typeface="UD デジタル 教科書体 NK-R" panose="02020400000000000000" pitchFamily="18" charset="-128"/>
            </a:rPr>
            <a:t>・「職業デザインコース」と「生活デザイン　　コース」に分かれ、職業についての学習を実施</a:t>
          </a:r>
          <a:endParaRPr kumimoji="1" lang="en-US" altLang="ja-JP" sz="1600" kern="1200" dirty="0">
            <a:latin typeface="UD デジタル 教科書体 NK-R" panose="02020400000000000000" pitchFamily="18" charset="-128"/>
            <a:ea typeface="UD デジタル 教科書体 NK-R" panose="02020400000000000000" pitchFamily="18" charset="-128"/>
          </a:endParaRPr>
        </a:p>
        <a:p>
          <a:pPr marL="0" lvl="0" indent="0" algn="l" defTabSz="1422400">
            <a:lnSpc>
              <a:spcPct val="90000"/>
            </a:lnSpc>
            <a:spcBef>
              <a:spcPct val="0"/>
            </a:spcBef>
            <a:spcAft>
              <a:spcPct val="35000"/>
            </a:spcAft>
            <a:buNone/>
          </a:pPr>
          <a:r>
            <a:rPr kumimoji="1" lang="ja-JP" altLang="en-US" sz="1600" kern="1200" dirty="0">
              <a:latin typeface="UD デジタル 教科書体 NK-R" panose="02020400000000000000" pitchFamily="18" charset="-128"/>
              <a:ea typeface="UD デジタル 教科書体 NK-R" panose="02020400000000000000" pitchFamily="18" charset="-128"/>
            </a:rPr>
            <a:t>・前期と後期に校内現場実習期間を設け、体験学習を実施</a:t>
          </a:r>
        </a:p>
      </dsp:txBody>
      <dsp:txXfrm>
        <a:off x="75677" y="6104524"/>
        <a:ext cx="3678324" cy="2432438"/>
      </dsp:txXfrm>
    </dsp:sp>
    <dsp:sp modelId="{79AE5FEA-2F13-4B4D-A635-C11ADF96F859}">
      <dsp:nvSpPr>
        <dsp:cNvPr id="0" name=""/>
        <dsp:cNvSpPr/>
      </dsp:nvSpPr>
      <dsp:spPr>
        <a:xfrm>
          <a:off x="4636600" y="2352647"/>
          <a:ext cx="1003916" cy="892921"/>
        </a:xfrm>
        <a:prstGeom prst="downArrow">
          <a:avLst>
            <a:gd name="adj1" fmla="val 55000"/>
            <a:gd name="adj2" fmla="val 45000"/>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4862481" y="2352647"/>
        <a:ext cx="552154" cy="671923"/>
      </dsp:txXfrm>
    </dsp:sp>
    <dsp:sp modelId="{CC451E3C-D0B9-4154-971B-E23C89B21635}">
      <dsp:nvSpPr>
        <dsp:cNvPr id="0" name=""/>
        <dsp:cNvSpPr/>
      </dsp:nvSpPr>
      <dsp:spPr>
        <a:xfrm>
          <a:off x="4548104" y="5349846"/>
          <a:ext cx="1003916" cy="892921"/>
        </a:xfrm>
        <a:prstGeom prst="downArrow">
          <a:avLst>
            <a:gd name="adj1" fmla="val 55000"/>
            <a:gd name="adj2" fmla="val 45000"/>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4773985" y="5349846"/>
        <a:ext cx="552154" cy="6719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5659" cy="498056"/>
          </a:xfrm>
          <a:prstGeom prst="rect">
            <a:avLst/>
          </a:prstGeom>
        </p:spPr>
        <p:txBody>
          <a:bodyPr vert="horz" lIns="95546" tIns="47774" rIns="95546" bIns="4777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5" y="0"/>
            <a:ext cx="2945659" cy="498056"/>
          </a:xfrm>
          <a:prstGeom prst="rect">
            <a:avLst/>
          </a:prstGeom>
        </p:spPr>
        <p:txBody>
          <a:bodyPr vert="horz" lIns="95546" tIns="47774" rIns="95546" bIns="47774" rtlCol="0"/>
          <a:lstStyle>
            <a:lvl1pPr algn="r">
              <a:defRPr sz="1300"/>
            </a:lvl1pPr>
          </a:lstStyle>
          <a:p>
            <a:fld id="{23608195-9FF8-4CE9-9695-5127DD5F9B25}" type="datetimeFigureOut">
              <a:rPr kumimoji="1" lang="ja-JP" altLang="en-US" smtClean="0"/>
              <a:t>2025/4/17</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5546" tIns="47774" rIns="95546" bIns="4777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5546" tIns="47774" rIns="95546" bIns="47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8054"/>
          </a:xfrm>
          <a:prstGeom prst="rect">
            <a:avLst/>
          </a:prstGeom>
        </p:spPr>
        <p:txBody>
          <a:bodyPr vert="horz" lIns="95546" tIns="47774" rIns="95546" bIns="4777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5" y="9428586"/>
            <a:ext cx="2945659" cy="498054"/>
          </a:xfrm>
          <a:prstGeom prst="rect">
            <a:avLst/>
          </a:prstGeom>
        </p:spPr>
        <p:txBody>
          <a:bodyPr vert="horz" lIns="95546" tIns="47774" rIns="95546" bIns="47774" rtlCol="0" anchor="b"/>
          <a:lstStyle>
            <a:lvl1pPr algn="r">
              <a:defRPr sz="1300"/>
            </a:lvl1pPr>
          </a:lstStyle>
          <a:p>
            <a:fld id="{207433D7-BF18-422F-9219-5A17A2BACFD4}" type="slidenum">
              <a:rPr kumimoji="1" lang="ja-JP" altLang="en-US" smtClean="0"/>
              <a:t>‹#›</a:t>
            </a:fld>
            <a:endParaRPr kumimoji="1" lang="ja-JP" altLang="en-US"/>
          </a:p>
        </p:txBody>
      </p:sp>
    </p:spTree>
    <p:extLst>
      <p:ext uri="{BB962C8B-B14F-4D97-AF65-F5344CB8AC3E}">
        <p14:creationId xmlns:p14="http://schemas.microsoft.com/office/powerpoint/2010/main" val="4092984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7433D7-BF18-422F-9219-5A17A2BACFD4}" type="slidenum">
              <a:rPr kumimoji="1" lang="ja-JP" altLang="en-US" smtClean="0"/>
              <a:t>1</a:t>
            </a:fld>
            <a:endParaRPr kumimoji="1" lang="ja-JP" altLang="en-US"/>
          </a:p>
        </p:txBody>
      </p:sp>
    </p:spTree>
    <p:extLst>
      <p:ext uri="{BB962C8B-B14F-4D97-AF65-F5344CB8AC3E}">
        <p14:creationId xmlns:p14="http://schemas.microsoft.com/office/powerpoint/2010/main" val="24793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148085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19221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393950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313604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361946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214151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28354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42947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114044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234673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347061-CC1F-410A-9E66-AF67A2A58AB8}" type="datetimeFigureOut">
              <a:rPr kumimoji="1" lang="ja-JP" altLang="en-US" smtClean="0"/>
              <a:t>2025/4/17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349654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B347061-CC1F-410A-9E66-AF67A2A58AB8}" type="datetimeFigureOut">
              <a:rPr kumimoji="1" lang="ja-JP" altLang="en-US" smtClean="0"/>
              <a:t>2025/4/17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D00F57-142E-4A7B-99CC-A8FE025BCCB7}" type="slidenum">
              <a:rPr kumimoji="1" lang="ja-JP" altLang="en-US" smtClean="0"/>
              <a:t>‹#›</a:t>
            </a:fld>
            <a:endParaRPr kumimoji="1" lang="ja-JP" altLang="en-US"/>
          </a:p>
        </p:txBody>
      </p:sp>
    </p:spTree>
    <p:extLst>
      <p:ext uri="{BB962C8B-B14F-4D97-AF65-F5344CB8AC3E}">
        <p14:creationId xmlns:p14="http://schemas.microsoft.com/office/powerpoint/2010/main" val="3893685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tmp"/><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FFE5219-FF19-7023-49D8-210ED9AE7173}"/>
              </a:ext>
            </a:extLst>
          </p:cNvPr>
          <p:cNvGrpSpPr/>
          <p:nvPr/>
        </p:nvGrpSpPr>
        <p:grpSpPr>
          <a:xfrm>
            <a:off x="3633930" y="695793"/>
            <a:ext cx="3087801" cy="3370181"/>
            <a:chOff x="3721186" y="1292980"/>
            <a:chExt cx="3087801" cy="3370181"/>
          </a:xfrm>
        </p:grpSpPr>
        <p:pic>
          <p:nvPicPr>
            <p:cNvPr id="12" name="図 11">
              <a:extLst>
                <a:ext uri="{FF2B5EF4-FFF2-40B4-BE49-F238E27FC236}">
                  <a16:creationId xmlns:a16="http://schemas.microsoft.com/office/drawing/2014/main" id="{9BDCBB9C-1E3C-3416-ADCC-69420A2698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52607" y="1292980"/>
              <a:ext cx="1824961" cy="1739946"/>
            </a:xfrm>
            <a:prstGeom prst="rect">
              <a:avLst/>
            </a:prstGeom>
            <a:ln>
              <a:noFill/>
            </a:ln>
          </p:spPr>
        </p:pic>
        <p:sp>
          <p:nvSpPr>
            <p:cNvPr id="20" name="テキスト ボックス 19">
              <a:extLst>
                <a:ext uri="{FF2B5EF4-FFF2-40B4-BE49-F238E27FC236}">
                  <a16:creationId xmlns:a16="http://schemas.microsoft.com/office/drawing/2014/main" id="{7A42C623-4E9B-C44F-3820-1EF9221D172D}"/>
                </a:ext>
              </a:extLst>
            </p:cNvPr>
            <p:cNvSpPr txBox="1"/>
            <p:nvPr/>
          </p:nvSpPr>
          <p:spPr>
            <a:xfrm>
              <a:off x="3721186" y="3955275"/>
              <a:ext cx="3087801" cy="707886"/>
            </a:xfrm>
            <a:prstGeom prst="rect">
              <a:avLst/>
            </a:prstGeom>
            <a:solidFill>
              <a:schemeClr val="bg1"/>
            </a:solidFill>
            <a:ln>
              <a:noFill/>
            </a:ln>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大阪府立東淀川支援学校</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000" dirty="0">
                  <a:latin typeface="UD デジタル 教科書体 NK-R" panose="02020400000000000000" pitchFamily="18" charset="-128"/>
                  <a:ea typeface="UD デジタル 教科書体 NK-R" panose="02020400000000000000" pitchFamily="18" charset="-128"/>
                </a:rPr>
                <a:t>～進路のしおり～</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grpSp>
      <p:sp>
        <p:nvSpPr>
          <p:cNvPr id="22" name="テキスト ボックス 21">
            <a:extLst>
              <a:ext uri="{FF2B5EF4-FFF2-40B4-BE49-F238E27FC236}">
                <a16:creationId xmlns:a16="http://schemas.microsoft.com/office/drawing/2014/main" id="{6C142254-EFA5-7E15-BD15-59C12E41A541}"/>
              </a:ext>
            </a:extLst>
          </p:cNvPr>
          <p:cNvSpPr txBox="1"/>
          <p:nvPr/>
        </p:nvSpPr>
        <p:spPr>
          <a:xfrm>
            <a:off x="133510" y="322615"/>
            <a:ext cx="3882436" cy="2585323"/>
          </a:xfrm>
          <a:prstGeom prst="rect">
            <a:avLst/>
          </a:prstGeom>
          <a:noFill/>
        </p:spPr>
        <p:txBody>
          <a:bodyPr wrap="square" rtlCol="0">
            <a:spAutoFit/>
          </a:bodyPr>
          <a:lstStyle/>
          <a:p>
            <a:r>
              <a:rPr kumimoji="1" lang="ja-JP" altLang="en-US" sz="5400" b="1" dirty="0">
                <a:solidFill>
                  <a:schemeClr val="accent1"/>
                </a:solidFill>
                <a:latin typeface="UD デジタル 教科書体 NK-R" panose="02020400000000000000" pitchFamily="18" charset="-128"/>
                <a:ea typeface="UD デジタル 教科書体 NK-R" panose="02020400000000000000" pitchFamily="18" charset="-128"/>
              </a:rPr>
              <a:t>ともにまなび</a:t>
            </a:r>
            <a:endParaRPr kumimoji="1" lang="en-US" altLang="ja-JP" sz="5400" b="1" dirty="0">
              <a:solidFill>
                <a:schemeClr val="accent1"/>
              </a:solidFill>
              <a:latin typeface="UD デジタル 教科書体 NK-R" panose="02020400000000000000" pitchFamily="18" charset="-128"/>
              <a:ea typeface="UD デジタル 教科書体 NK-R" panose="02020400000000000000" pitchFamily="18" charset="-128"/>
            </a:endParaRPr>
          </a:p>
          <a:p>
            <a:r>
              <a:rPr kumimoji="1" lang="ja-JP" altLang="en-US" sz="5400" b="1" dirty="0">
                <a:solidFill>
                  <a:schemeClr val="accent1"/>
                </a:solidFill>
                <a:latin typeface="UD デジタル 教科書体 NK-R" panose="02020400000000000000" pitchFamily="18" charset="-128"/>
                <a:ea typeface="UD デジタル 教科書体 NK-R" panose="02020400000000000000" pitchFamily="18" charset="-128"/>
              </a:rPr>
              <a:t>ともにそだち</a:t>
            </a:r>
            <a:endParaRPr kumimoji="1" lang="en-US" altLang="ja-JP" sz="5400" b="1" dirty="0">
              <a:solidFill>
                <a:schemeClr val="accent1"/>
              </a:solidFill>
              <a:latin typeface="UD デジタル 教科書体 NK-R" panose="02020400000000000000" pitchFamily="18" charset="-128"/>
              <a:ea typeface="UD デジタル 教科書体 NK-R" panose="02020400000000000000" pitchFamily="18" charset="-128"/>
            </a:endParaRPr>
          </a:p>
          <a:p>
            <a:r>
              <a:rPr kumimoji="1" lang="ja-JP" altLang="en-US" sz="5400" b="1" dirty="0">
                <a:solidFill>
                  <a:schemeClr val="accent1"/>
                </a:solidFill>
                <a:latin typeface="UD デジタル 教科書体 NK-R" panose="02020400000000000000" pitchFamily="18" charset="-128"/>
                <a:ea typeface="UD デジタル 教科書体 NK-R" panose="02020400000000000000" pitchFamily="18" charset="-128"/>
              </a:rPr>
              <a:t>ともにいきる</a:t>
            </a:r>
          </a:p>
        </p:txBody>
      </p:sp>
      <p:pic>
        <p:nvPicPr>
          <p:cNvPr id="4" name="図 3" descr="花瓶に入った植物&#10;&#10;AI によって生成されたコンテンツは間違っている可能性があります。">
            <a:extLst>
              <a:ext uri="{FF2B5EF4-FFF2-40B4-BE49-F238E27FC236}">
                <a16:creationId xmlns:a16="http://schemas.microsoft.com/office/drawing/2014/main" id="{3291A5F6-DC46-091A-D516-77EC97824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62500"/>
            <a:ext cx="6858000" cy="5143500"/>
          </a:xfrm>
          <a:prstGeom prst="rect">
            <a:avLst/>
          </a:prstGeom>
        </p:spPr>
      </p:pic>
      <p:sp>
        <p:nvSpPr>
          <p:cNvPr id="3" name="テキスト ボックス 2">
            <a:extLst>
              <a:ext uri="{FF2B5EF4-FFF2-40B4-BE49-F238E27FC236}">
                <a16:creationId xmlns:a16="http://schemas.microsoft.com/office/drawing/2014/main" id="{3DEA8C18-B389-AF22-4894-4DB367A35EA5}"/>
              </a:ext>
            </a:extLst>
          </p:cNvPr>
          <p:cNvSpPr txBox="1"/>
          <p:nvPr/>
        </p:nvSpPr>
        <p:spPr>
          <a:xfrm>
            <a:off x="704336" y="9414108"/>
            <a:ext cx="5449329" cy="338554"/>
          </a:xfrm>
          <a:prstGeom prst="rect">
            <a:avLst/>
          </a:prstGeom>
          <a:solidFill>
            <a:schemeClr val="bg1"/>
          </a:solid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第１回大阪府立支援学校ものづくり大賞　アイデア賞受賞作品</a:t>
            </a:r>
          </a:p>
        </p:txBody>
      </p:sp>
    </p:spTree>
    <p:extLst>
      <p:ext uri="{BB962C8B-B14F-4D97-AF65-F5344CB8AC3E}">
        <p14:creationId xmlns:p14="http://schemas.microsoft.com/office/powerpoint/2010/main" val="84892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47C1A7D-0E20-4907-B975-239D4679731E}"/>
              </a:ext>
            </a:extLst>
          </p:cNvPr>
          <p:cNvSpPr txBox="1"/>
          <p:nvPr/>
        </p:nvSpPr>
        <p:spPr>
          <a:xfrm>
            <a:off x="200722" y="384192"/>
            <a:ext cx="3033797" cy="400110"/>
          </a:xfrm>
          <a:prstGeom prst="rect">
            <a:avLst/>
          </a:prstGeom>
          <a:noFill/>
        </p:spPr>
        <p:txBody>
          <a:bodyPr wrap="square" rtlCol="0">
            <a:spAutoFit/>
          </a:bodyPr>
          <a:lstStyle/>
          <a:p>
            <a:r>
              <a:rPr kumimoji="1" lang="ja-JP" altLang="en-US" sz="2000" b="1" dirty="0">
                <a:latin typeface="UD デジタル 教科書体 NK-R" panose="02020400000000000000" pitchFamily="18" charset="-128"/>
                <a:ea typeface="UD デジタル 教科書体 NK-R" panose="02020400000000000000" pitchFamily="18" charset="-128"/>
              </a:rPr>
              <a:t>◆本校の主な進路とりくみ</a:t>
            </a:r>
          </a:p>
        </p:txBody>
      </p:sp>
      <p:graphicFrame>
        <p:nvGraphicFramePr>
          <p:cNvPr id="9" name="図表 8">
            <a:extLst>
              <a:ext uri="{FF2B5EF4-FFF2-40B4-BE49-F238E27FC236}">
                <a16:creationId xmlns:a16="http://schemas.microsoft.com/office/drawing/2014/main" id="{449A9824-6D47-E2B7-7199-45BDBDA9A6D2}"/>
              </a:ext>
            </a:extLst>
          </p:cNvPr>
          <p:cNvGraphicFramePr/>
          <p:nvPr>
            <p:extLst>
              <p:ext uri="{D42A27DB-BD31-4B8C-83A1-F6EECF244321}">
                <p14:modId xmlns:p14="http://schemas.microsoft.com/office/powerpoint/2010/main" val="904571213"/>
              </p:ext>
            </p:extLst>
          </p:nvPr>
        </p:nvGraphicFramePr>
        <p:xfrm>
          <a:off x="200722" y="909168"/>
          <a:ext cx="6367346" cy="861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図 2" descr="画面の領域"/>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10303" y="1454353"/>
            <a:ext cx="2691643" cy="1631035"/>
          </a:xfrm>
          <a:prstGeom prst="rect">
            <a:avLst/>
          </a:prstGeom>
        </p:spPr>
      </p:pic>
      <p:pic>
        <p:nvPicPr>
          <p:cNvPr id="2" name="図 1">
            <a:extLst>
              <a:ext uri="{FF2B5EF4-FFF2-40B4-BE49-F238E27FC236}">
                <a16:creationId xmlns:a16="http://schemas.microsoft.com/office/drawing/2014/main" id="{8A0984D8-6CE6-C9F2-FBDD-387D22209D26}"/>
              </a:ext>
            </a:extLst>
          </p:cNvPr>
          <p:cNvPicPr>
            <a:picLocks noChangeAspect="1"/>
          </p:cNvPicPr>
          <p:nvPr/>
        </p:nvPicPr>
        <p:blipFill>
          <a:blip r:embed="rId8"/>
          <a:stretch>
            <a:fillRect/>
          </a:stretch>
        </p:blipFill>
        <p:spPr>
          <a:xfrm>
            <a:off x="3869829" y="4385451"/>
            <a:ext cx="2446552" cy="1631035"/>
          </a:xfrm>
          <a:prstGeom prst="rect">
            <a:avLst/>
          </a:prstGeom>
        </p:spPr>
      </p:pic>
      <p:pic>
        <p:nvPicPr>
          <p:cNvPr id="5" name="図 4">
            <a:extLst>
              <a:ext uri="{FF2B5EF4-FFF2-40B4-BE49-F238E27FC236}">
                <a16:creationId xmlns:a16="http://schemas.microsoft.com/office/drawing/2014/main" id="{2496A8C4-0007-6143-B99B-7A51D0066B98}"/>
              </a:ext>
            </a:extLst>
          </p:cNvPr>
          <p:cNvPicPr>
            <a:picLocks noChangeAspect="1"/>
          </p:cNvPicPr>
          <p:nvPr/>
        </p:nvPicPr>
        <p:blipFill>
          <a:blip r:embed="rId9"/>
          <a:stretch>
            <a:fillRect/>
          </a:stretch>
        </p:blipFill>
        <p:spPr>
          <a:xfrm>
            <a:off x="3869829" y="7316549"/>
            <a:ext cx="2597426" cy="1948623"/>
          </a:xfrm>
          <a:prstGeom prst="rect">
            <a:avLst/>
          </a:prstGeom>
        </p:spPr>
      </p:pic>
    </p:spTree>
    <p:extLst>
      <p:ext uri="{BB962C8B-B14F-4D97-AF65-F5344CB8AC3E}">
        <p14:creationId xmlns:p14="http://schemas.microsoft.com/office/powerpoint/2010/main" val="216556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784C49E-341E-1057-7617-62BFB2FDAF2B}"/>
              </a:ext>
            </a:extLst>
          </p:cNvPr>
          <p:cNvSpPr txBox="1"/>
          <p:nvPr/>
        </p:nvSpPr>
        <p:spPr>
          <a:xfrm>
            <a:off x="200722" y="384192"/>
            <a:ext cx="3228278" cy="400110"/>
          </a:xfrm>
          <a:prstGeom prst="rect">
            <a:avLst/>
          </a:prstGeom>
          <a:noFill/>
        </p:spPr>
        <p:txBody>
          <a:bodyPr wrap="square" rtlCol="0">
            <a:spAutoFit/>
          </a:bodyPr>
          <a:lstStyle/>
          <a:p>
            <a:r>
              <a:rPr kumimoji="1" lang="ja-JP" altLang="en-US" sz="2000" b="1" dirty="0">
                <a:latin typeface="UD デジタル 教科書体 NK-R" panose="02020400000000000000" pitchFamily="18" charset="-128"/>
                <a:ea typeface="UD デジタル 教科書体 NK-R" panose="02020400000000000000" pitchFamily="18" charset="-128"/>
              </a:rPr>
              <a:t>◆高等部卒業生の進路状況</a:t>
            </a:r>
          </a:p>
        </p:txBody>
      </p:sp>
      <p:sp>
        <p:nvSpPr>
          <p:cNvPr id="3" name="テキスト ボックス 2">
            <a:extLst>
              <a:ext uri="{FF2B5EF4-FFF2-40B4-BE49-F238E27FC236}">
                <a16:creationId xmlns:a16="http://schemas.microsoft.com/office/drawing/2014/main" id="{21CF424B-BB75-8CFF-78FF-FEBCA5119032}"/>
              </a:ext>
            </a:extLst>
          </p:cNvPr>
          <p:cNvSpPr txBox="1"/>
          <p:nvPr/>
        </p:nvSpPr>
        <p:spPr>
          <a:xfrm>
            <a:off x="200722" y="3886776"/>
            <a:ext cx="3228278" cy="400110"/>
          </a:xfrm>
          <a:prstGeom prst="rect">
            <a:avLst/>
          </a:prstGeom>
          <a:noFill/>
        </p:spPr>
        <p:txBody>
          <a:bodyPr wrap="square" rtlCol="0">
            <a:spAutoFit/>
          </a:bodyPr>
          <a:lstStyle/>
          <a:p>
            <a:r>
              <a:rPr kumimoji="1" lang="ja-JP" altLang="en-US" sz="2000" b="1" dirty="0">
                <a:latin typeface="UD デジタル 教科書体 NK-R" panose="02020400000000000000" pitchFamily="18" charset="-128"/>
                <a:ea typeface="UD デジタル 教科書体 NK-R" panose="02020400000000000000" pitchFamily="18" charset="-128"/>
              </a:rPr>
              <a:t>◆外部機関との連携</a:t>
            </a:r>
          </a:p>
        </p:txBody>
      </p:sp>
      <p:sp>
        <p:nvSpPr>
          <p:cNvPr id="4" name="テキスト ボックス 3"/>
          <p:cNvSpPr txBox="1"/>
          <p:nvPr/>
        </p:nvSpPr>
        <p:spPr>
          <a:xfrm>
            <a:off x="290309" y="4314579"/>
            <a:ext cx="3024000" cy="2160000"/>
          </a:xfrm>
          <a:prstGeom prst="roundRect">
            <a:avLst/>
          </a:prstGeom>
          <a:solidFill>
            <a:schemeClr val="accent2">
              <a:lumMod val="20000"/>
              <a:lumOff val="80000"/>
            </a:scheme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kumimoji="1" lang="en-US" altLang="ja-JP" sz="2000" u="sng" dirty="0">
                <a:latin typeface="UD デジタル 教科書体 NK-R" panose="02020400000000000000" pitchFamily="18" charset="-128"/>
                <a:ea typeface="UD デジタル 教科書体 NK-R" panose="02020400000000000000" pitchFamily="18" charset="-128"/>
              </a:rPr>
              <a:t>【</a:t>
            </a:r>
            <a:r>
              <a:rPr kumimoji="1" lang="ja-JP" altLang="en-US" sz="2000" u="sng" dirty="0">
                <a:latin typeface="UD デジタル 教科書体 NK-R" panose="02020400000000000000" pitchFamily="18" charset="-128"/>
                <a:ea typeface="UD デジタル 教科書体 NK-R" panose="02020400000000000000" pitchFamily="18" charset="-128"/>
              </a:rPr>
              <a:t>校内実習</a:t>
            </a:r>
            <a:r>
              <a:rPr kumimoji="1" lang="en-US" altLang="ja-JP" sz="2000" u="sng" dirty="0">
                <a:latin typeface="UD デジタル 教科書体 NK-R" panose="02020400000000000000" pitchFamily="18" charset="-128"/>
                <a:ea typeface="UD デジタル 教科書体 NK-R" panose="02020400000000000000" pitchFamily="18" charset="-128"/>
              </a:rPr>
              <a:t>】</a:t>
            </a:r>
          </a:p>
          <a:p>
            <a:pPr lvl="0"/>
            <a:r>
              <a:rPr kumimoji="1" lang="ja-JP" altLang="en-US" dirty="0">
                <a:latin typeface="UD デジタル 教科書体 NK-R" panose="02020400000000000000" pitchFamily="18" charset="-128"/>
                <a:ea typeface="UD デジタル 教科書体 NK-R" panose="02020400000000000000" pitchFamily="18" charset="-128"/>
              </a:rPr>
              <a:t>　</a:t>
            </a:r>
            <a:endParaRPr kumimoji="1" lang="en-US" altLang="ja-JP" dirty="0">
              <a:latin typeface="UD デジタル 教科書体 NK-R" panose="02020400000000000000" pitchFamily="18" charset="-128"/>
              <a:ea typeface="UD デジタル 教科書体 NK-R" panose="02020400000000000000" pitchFamily="18" charset="-128"/>
            </a:endParaRPr>
          </a:p>
          <a:p>
            <a:pPr lvl="0"/>
            <a:r>
              <a:rPr kumimoji="1" lang="ja-JP" altLang="en-US" dirty="0">
                <a:latin typeface="UD デジタル 教科書体 NK-R" panose="02020400000000000000" pitchFamily="18" charset="-128"/>
                <a:ea typeface="UD デジタル 教科書体 NK-R" panose="02020400000000000000" pitchFamily="18" charset="-128"/>
              </a:rPr>
              <a:t>　校内にて、企業や福祉サービス事業所から預かった作業を通して、将来に向けての資質や能力を養う。</a:t>
            </a:r>
            <a:endParaRPr kumimoji="1" lang="en-US" altLang="ja-JP" dirty="0">
              <a:latin typeface="UD デジタル 教科書体 NK-R" panose="02020400000000000000" pitchFamily="18" charset="-128"/>
              <a:ea typeface="UD デジタル 教科書体 NK-R" panose="02020400000000000000" pitchFamily="18" charset="-128"/>
            </a:endParaRPr>
          </a:p>
          <a:p>
            <a:pPr lvl="0"/>
            <a:endParaRPr kumimoji="1" lang="en-US" altLang="ja-JP" dirty="0"/>
          </a:p>
        </p:txBody>
      </p:sp>
      <p:sp>
        <p:nvSpPr>
          <p:cNvPr id="9" name="テキスト ボックス 8"/>
          <p:cNvSpPr txBox="1"/>
          <p:nvPr/>
        </p:nvSpPr>
        <p:spPr>
          <a:xfrm>
            <a:off x="3543693" y="4314577"/>
            <a:ext cx="3024000" cy="2160000"/>
          </a:xfrm>
          <a:prstGeom prst="roundRect">
            <a:avLst/>
          </a:prstGeom>
          <a:solidFill>
            <a:schemeClr val="accent2">
              <a:lumMod val="20000"/>
              <a:lumOff val="80000"/>
            </a:scheme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kumimoji="1" lang="en-US" altLang="ja-JP" sz="2000" u="sng" dirty="0">
                <a:latin typeface="UD デジタル 教科書体 NK-R" panose="02020400000000000000" pitchFamily="18" charset="-128"/>
                <a:ea typeface="UD デジタル 教科書体 NK-R" panose="02020400000000000000" pitchFamily="18" charset="-128"/>
              </a:rPr>
              <a:t>【</a:t>
            </a:r>
            <a:r>
              <a:rPr kumimoji="1" lang="ja-JP" altLang="en-US" sz="1600" u="sng" dirty="0">
                <a:latin typeface="UD デジタル 教科書体 NK-R" panose="02020400000000000000" pitchFamily="18" charset="-128"/>
                <a:ea typeface="UD デジタル 教科書体 NK-R" panose="02020400000000000000" pitchFamily="18" charset="-128"/>
              </a:rPr>
              <a:t>職場体験学習・現場実習</a:t>
            </a:r>
            <a:r>
              <a:rPr kumimoji="1" lang="en-US" altLang="ja-JP" sz="2000" u="sng" dirty="0">
                <a:latin typeface="UD デジタル 教科書体 NK-R" panose="02020400000000000000" pitchFamily="18" charset="-128"/>
                <a:ea typeface="UD デジタル 教科書体 NK-R" panose="02020400000000000000" pitchFamily="18" charset="-128"/>
              </a:rPr>
              <a:t>】</a:t>
            </a:r>
          </a:p>
          <a:p>
            <a:pPr lvl="0"/>
            <a:r>
              <a:rPr kumimoji="1" lang="ja-JP" altLang="en-US" dirty="0">
                <a:latin typeface="UD デジタル 教科書体 NK-R" panose="02020400000000000000" pitchFamily="18" charset="-128"/>
                <a:ea typeface="UD デジタル 教科書体 NK-R" panose="02020400000000000000" pitchFamily="18" charset="-128"/>
              </a:rPr>
              <a:t>　</a:t>
            </a:r>
            <a:endParaRPr kumimoji="1" lang="en-US" altLang="ja-JP" dirty="0">
              <a:latin typeface="UD デジタル 教科書体 NK-R" panose="02020400000000000000" pitchFamily="18" charset="-128"/>
              <a:ea typeface="UD デジタル 教科書体 NK-R" panose="02020400000000000000" pitchFamily="18" charset="-128"/>
            </a:endParaRPr>
          </a:p>
          <a:p>
            <a:pPr lvl="0"/>
            <a:r>
              <a:rPr kumimoji="1" lang="ja-JP" altLang="en-US" dirty="0">
                <a:latin typeface="UD デジタル 教科書体 NK-R" panose="02020400000000000000" pitchFamily="18" charset="-128"/>
                <a:ea typeface="UD デジタル 教科書体 NK-R" panose="02020400000000000000" pitchFamily="18" charset="-128"/>
              </a:rPr>
              <a:t>　企業や福祉サービス事業所での体験実習を通して、職業観を養う。</a:t>
            </a:r>
            <a:endParaRPr kumimoji="1" lang="en-US" altLang="ja-JP" dirty="0">
              <a:latin typeface="UD デジタル 教科書体 NK-R" panose="02020400000000000000" pitchFamily="18" charset="-128"/>
              <a:ea typeface="UD デジタル 教科書体 NK-R" panose="02020400000000000000" pitchFamily="18" charset="-128"/>
            </a:endParaRPr>
          </a:p>
          <a:p>
            <a:pPr lvl="0"/>
            <a:endParaRPr kumimoji="1" lang="en-US" altLang="ja-JP" dirty="0">
              <a:latin typeface="UD デジタル 教科書体 NK-R" panose="02020400000000000000" pitchFamily="18" charset="-128"/>
              <a:ea typeface="UD デジタル 教科書体 NK-R" panose="02020400000000000000" pitchFamily="18" charset="-128"/>
            </a:endParaRPr>
          </a:p>
          <a:p>
            <a:pPr lvl="0"/>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a:off x="290307" y="6558960"/>
            <a:ext cx="3024000" cy="2160000"/>
          </a:xfrm>
          <a:prstGeom prst="roundRect">
            <a:avLst/>
          </a:prstGeom>
          <a:solidFill>
            <a:schemeClr val="accent2">
              <a:lumMod val="20000"/>
              <a:lumOff val="80000"/>
            </a:scheme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kumimoji="1" lang="en-US" altLang="ja-JP" sz="2000" u="sng" dirty="0">
                <a:latin typeface="UD デジタル 教科書体 NK-R" panose="02020400000000000000" pitchFamily="18" charset="-128"/>
                <a:ea typeface="UD デジタル 教科書体 NK-R" panose="02020400000000000000" pitchFamily="18" charset="-128"/>
              </a:rPr>
              <a:t>【</a:t>
            </a:r>
            <a:r>
              <a:rPr kumimoji="1" lang="ja-JP" altLang="en-US" sz="2000" u="sng" dirty="0">
                <a:latin typeface="UD デジタル 教科書体 NK-R" panose="02020400000000000000" pitchFamily="18" charset="-128"/>
                <a:ea typeface="UD デジタル 教科書体 NK-R" panose="02020400000000000000" pitchFamily="18" charset="-128"/>
              </a:rPr>
              <a:t>出前授業</a:t>
            </a:r>
            <a:r>
              <a:rPr kumimoji="1" lang="en-US" altLang="ja-JP" sz="2000" u="sng" dirty="0">
                <a:latin typeface="UD デジタル 教科書体 NK-R" panose="02020400000000000000" pitchFamily="18" charset="-128"/>
                <a:ea typeface="UD デジタル 教科書体 NK-R" panose="02020400000000000000" pitchFamily="18" charset="-128"/>
              </a:rPr>
              <a:t>】</a:t>
            </a:r>
          </a:p>
          <a:p>
            <a:pPr lvl="0"/>
            <a:r>
              <a:rPr kumimoji="1" lang="ja-JP" altLang="en-US" sz="1600" dirty="0">
                <a:latin typeface="UD デジタル 教科書体 NK-R" panose="02020400000000000000" pitchFamily="18" charset="-128"/>
                <a:ea typeface="UD デジタル 教科書体 NK-R" panose="02020400000000000000" pitchFamily="18" charset="-128"/>
              </a:rPr>
              <a:t>　</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lvl="0"/>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専門知識に触れることで、</a:t>
            </a:r>
            <a:r>
              <a:rPr lang="ja-JP" altLang="en-US" dirty="0">
                <a:latin typeface="UD デジタル 教科書体 NK-R" panose="02020400000000000000" pitchFamily="18" charset="-128"/>
                <a:ea typeface="UD デジタル 教科書体 NK-R" panose="02020400000000000000" pitchFamily="18" charset="-128"/>
              </a:rPr>
              <a:t>いつも学校で学んでいる各教科と社会との接点をより深く知ることができる。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3543693" y="6560899"/>
            <a:ext cx="3024000" cy="2160000"/>
          </a:xfrm>
          <a:prstGeom prst="roundRect">
            <a:avLst/>
          </a:prstGeom>
          <a:solidFill>
            <a:schemeClr val="accent2">
              <a:lumMod val="20000"/>
              <a:lumOff val="80000"/>
            </a:scheme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kumimoji="1" lang="en-US" altLang="ja-JP" sz="2000" u="sng" dirty="0">
                <a:latin typeface="UD デジタル 教科書体 NK-R" panose="02020400000000000000" pitchFamily="18" charset="-128"/>
                <a:ea typeface="UD デジタル 教科書体 NK-R" panose="02020400000000000000" pitchFamily="18" charset="-128"/>
              </a:rPr>
              <a:t>【HW</a:t>
            </a:r>
            <a:r>
              <a:rPr kumimoji="1" lang="ja-JP" altLang="en-US" sz="2000" u="sng" dirty="0">
                <a:latin typeface="UD デジタル 教科書体 NK-R" panose="02020400000000000000" pitchFamily="18" charset="-128"/>
                <a:ea typeface="UD デジタル 教科書体 NK-R" panose="02020400000000000000" pitchFamily="18" charset="-128"/>
              </a:rPr>
              <a:t>や就ポツ</a:t>
            </a:r>
            <a:r>
              <a:rPr kumimoji="1" lang="en-US" altLang="ja-JP" sz="2000" u="sng" dirty="0">
                <a:latin typeface="UD デジタル 教科書体 NK-R" panose="02020400000000000000" pitchFamily="18" charset="-128"/>
                <a:ea typeface="UD デジタル 教科書体 NK-R" panose="02020400000000000000" pitchFamily="18" charset="-128"/>
              </a:rPr>
              <a:t>】</a:t>
            </a:r>
          </a:p>
          <a:p>
            <a:r>
              <a:rPr kumimoji="1" lang="ja-JP" altLang="en-US" dirty="0">
                <a:latin typeface="UD デジタル 教科書体 NK-R" panose="02020400000000000000" pitchFamily="18" charset="-128"/>
                <a:ea typeface="UD デジタル 教科書体 NK-R" panose="02020400000000000000" pitchFamily="18" charset="-128"/>
              </a:rPr>
              <a:t>　</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「公共職業安定所（ハローワーク）」や「障害者就業・生活支援センター」と連携し、就職予定者が安心して卒業できるように促す。</a:t>
            </a:r>
          </a:p>
        </p:txBody>
      </p:sp>
      <p:graphicFrame>
        <p:nvGraphicFramePr>
          <p:cNvPr id="5" name="表 4">
            <a:extLst>
              <a:ext uri="{FF2B5EF4-FFF2-40B4-BE49-F238E27FC236}">
                <a16:creationId xmlns:a16="http://schemas.microsoft.com/office/drawing/2014/main" id="{628D958E-6FF0-7196-2B93-CD849213C68C}"/>
              </a:ext>
            </a:extLst>
          </p:cNvPr>
          <p:cNvGraphicFramePr>
            <a:graphicFrameLocks noGrp="1"/>
          </p:cNvGraphicFramePr>
          <p:nvPr>
            <p:extLst>
              <p:ext uri="{D42A27DB-BD31-4B8C-83A1-F6EECF244321}">
                <p14:modId xmlns:p14="http://schemas.microsoft.com/office/powerpoint/2010/main" val="2948621560"/>
              </p:ext>
            </p:extLst>
          </p:nvPr>
        </p:nvGraphicFramePr>
        <p:xfrm>
          <a:off x="290309" y="811993"/>
          <a:ext cx="6277380" cy="2937403"/>
        </p:xfrm>
        <a:graphic>
          <a:graphicData uri="http://schemas.openxmlformats.org/drawingml/2006/table">
            <a:tbl>
              <a:tblPr firstRow="1" bandRow="1">
                <a:tableStyleId>{7DF18680-E054-41AD-8BC1-D1AEF772440D}</a:tableStyleId>
              </a:tblPr>
              <a:tblGrid>
                <a:gridCol w="627738">
                  <a:extLst>
                    <a:ext uri="{9D8B030D-6E8A-4147-A177-3AD203B41FA5}">
                      <a16:colId xmlns:a16="http://schemas.microsoft.com/office/drawing/2014/main" val="3851948881"/>
                    </a:ext>
                  </a:extLst>
                </a:gridCol>
                <a:gridCol w="627738">
                  <a:extLst>
                    <a:ext uri="{9D8B030D-6E8A-4147-A177-3AD203B41FA5}">
                      <a16:colId xmlns:a16="http://schemas.microsoft.com/office/drawing/2014/main" val="1233498020"/>
                    </a:ext>
                  </a:extLst>
                </a:gridCol>
                <a:gridCol w="627738">
                  <a:extLst>
                    <a:ext uri="{9D8B030D-6E8A-4147-A177-3AD203B41FA5}">
                      <a16:colId xmlns:a16="http://schemas.microsoft.com/office/drawing/2014/main" val="1678980221"/>
                    </a:ext>
                  </a:extLst>
                </a:gridCol>
                <a:gridCol w="627738">
                  <a:extLst>
                    <a:ext uri="{9D8B030D-6E8A-4147-A177-3AD203B41FA5}">
                      <a16:colId xmlns:a16="http://schemas.microsoft.com/office/drawing/2014/main" val="3179815783"/>
                    </a:ext>
                  </a:extLst>
                </a:gridCol>
                <a:gridCol w="627738">
                  <a:extLst>
                    <a:ext uri="{9D8B030D-6E8A-4147-A177-3AD203B41FA5}">
                      <a16:colId xmlns:a16="http://schemas.microsoft.com/office/drawing/2014/main" val="3832706396"/>
                    </a:ext>
                  </a:extLst>
                </a:gridCol>
                <a:gridCol w="627738">
                  <a:extLst>
                    <a:ext uri="{9D8B030D-6E8A-4147-A177-3AD203B41FA5}">
                      <a16:colId xmlns:a16="http://schemas.microsoft.com/office/drawing/2014/main" val="2826275425"/>
                    </a:ext>
                  </a:extLst>
                </a:gridCol>
                <a:gridCol w="627738">
                  <a:extLst>
                    <a:ext uri="{9D8B030D-6E8A-4147-A177-3AD203B41FA5}">
                      <a16:colId xmlns:a16="http://schemas.microsoft.com/office/drawing/2014/main" val="908948355"/>
                    </a:ext>
                  </a:extLst>
                </a:gridCol>
                <a:gridCol w="627738">
                  <a:extLst>
                    <a:ext uri="{9D8B030D-6E8A-4147-A177-3AD203B41FA5}">
                      <a16:colId xmlns:a16="http://schemas.microsoft.com/office/drawing/2014/main" val="3800319218"/>
                    </a:ext>
                  </a:extLst>
                </a:gridCol>
                <a:gridCol w="627738">
                  <a:extLst>
                    <a:ext uri="{9D8B030D-6E8A-4147-A177-3AD203B41FA5}">
                      <a16:colId xmlns:a16="http://schemas.microsoft.com/office/drawing/2014/main" val="1529172054"/>
                    </a:ext>
                  </a:extLst>
                </a:gridCol>
                <a:gridCol w="627738">
                  <a:extLst>
                    <a:ext uri="{9D8B030D-6E8A-4147-A177-3AD203B41FA5}">
                      <a16:colId xmlns:a16="http://schemas.microsoft.com/office/drawing/2014/main" val="1000941167"/>
                    </a:ext>
                  </a:extLst>
                </a:gridCol>
              </a:tblGrid>
              <a:tr h="511078">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年度</a:t>
                      </a:r>
                    </a:p>
                  </a:txBody>
                  <a:tcPr anchor="ctr"/>
                </a:tc>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卒業生</a:t>
                      </a:r>
                    </a:p>
                  </a:txBody>
                  <a:tcPr anchor="ctr"/>
                </a:tc>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就職</a:t>
                      </a:r>
                    </a:p>
                  </a:txBody>
                  <a:tcPr anchor="ctr"/>
                </a:tc>
                <a:tc>
                  <a:txBody>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就労継続</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支援</a:t>
                      </a:r>
                      <a:r>
                        <a:rPr kumimoji="1" lang="en-US" altLang="ja-JP" sz="800" dirty="0">
                          <a:latin typeface="UD デジタル 教科書体 NK-R" panose="02020400000000000000" pitchFamily="18" charset="-128"/>
                          <a:ea typeface="UD デジタル 教科書体 NK-R" panose="02020400000000000000" pitchFamily="18" charset="-128"/>
                        </a:rPr>
                        <a:t>A</a:t>
                      </a:r>
                      <a:r>
                        <a:rPr kumimoji="1" lang="ja-JP" altLang="en-US" sz="800" dirty="0">
                          <a:latin typeface="UD デジタル 教科書体 NK-R" panose="02020400000000000000" pitchFamily="18" charset="-128"/>
                          <a:ea typeface="UD デジタル 教科書体 NK-R" panose="02020400000000000000" pitchFamily="18" charset="-128"/>
                        </a:rPr>
                        <a:t>型</a:t>
                      </a:r>
                    </a:p>
                  </a:txBody>
                  <a:tcPr anchor="ctr"/>
                </a:tc>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職業</a:t>
                      </a:r>
                      <a:endParaRPr kumimoji="1" lang="en-US" altLang="ja-JP" sz="11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latin typeface="UD デジタル 教科書体 NK-R" panose="02020400000000000000" pitchFamily="18" charset="-128"/>
                          <a:ea typeface="UD デジタル 教科書体 NK-R" panose="02020400000000000000" pitchFamily="18" charset="-128"/>
                        </a:rPr>
                        <a:t>訓練校</a:t>
                      </a:r>
                    </a:p>
                  </a:txBody>
                  <a:tcPr anchor="ctr"/>
                </a:tc>
                <a:tc>
                  <a:txBody>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就労移行</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支援</a:t>
                      </a:r>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自立訓練</a:t>
                      </a:r>
                    </a:p>
                  </a:txBody>
                  <a:tcPr anchor="ctr"/>
                </a:tc>
                <a:tc>
                  <a:txBody>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就労継続</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支援</a:t>
                      </a:r>
                      <a:r>
                        <a:rPr kumimoji="1" lang="en-US" altLang="ja-JP" sz="800" dirty="0">
                          <a:latin typeface="UD デジタル 教科書体 NK-R" panose="02020400000000000000" pitchFamily="18" charset="-128"/>
                          <a:ea typeface="UD デジタル 教科書体 NK-R" panose="02020400000000000000" pitchFamily="18" charset="-128"/>
                        </a:rPr>
                        <a:t>B</a:t>
                      </a:r>
                      <a:r>
                        <a:rPr kumimoji="1" lang="ja-JP" altLang="en-US" sz="800" dirty="0">
                          <a:latin typeface="UD デジタル 教科書体 NK-R" panose="02020400000000000000" pitchFamily="18" charset="-128"/>
                          <a:ea typeface="UD デジタル 教科書体 NK-R" panose="02020400000000000000" pitchFamily="18" charset="-128"/>
                        </a:rPr>
                        <a:t>型</a:t>
                      </a:r>
                    </a:p>
                  </a:txBody>
                  <a:tcPr anchor="ctr"/>
                </a:tc>
                <a:tc>
                  <a:txBody>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生活介護</a:t>
                      </a:r>
                    </a:p>
                  </a:txBody>
                  <a:tcPr anchor="ct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その他</a:t>
                      </a:r>
                    </a:p>
                  </a:txBody>
                  <a:tcPr anchor="ctr"/>
                </a:tc>
                <a:extLst>
                  <a:ext uri="{0D108BD9-81ED-4DB2-BD59-A6C34878D82A}">
                    <a16:rowId xmlns:a16="http://schemas.microsoft.com/office/drawing/2014/main" val="2433954876"/>
                  </a:ext>
                </a:extLst>
              </a:tr>
              <a:tr h="485265">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2020</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39</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9</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0</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3</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2</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10</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10</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4</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594877851"/>
                  </a:ext>
                </a:extLst>
              </a:tr>
              <a:tr h="485265">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2021</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39</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4</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2</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3</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4</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14</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0</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192115610"/>
                  </a:ext>
                </a:extLst>
              </a:tr>
              <a:tr h="485265">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2022</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31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5</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0</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3</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3</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7</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955583172"/>
                  </a:ext>
                </a:extLst>
              </a:tr>
              <a:tr h="485265">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2023</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50</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4</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5</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0</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4</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8</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15</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3</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3819121045"/>
                  </a:ext>
                </a:extLst>
              </a:tr>
              <a:tr h="485265">
                <a:tc>
                  <a:txBody>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2024</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42</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5</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2</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6</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12</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11</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4</a:t>
                      </a:r>
                      <a:endParaRPr kumimoji="1" lang="ja-JP" altLang="en-US" sz="2000" b="1"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59932551"/>
                  </a:ext>
                </a:extLst>
              </a:tr>
            </a:tbl>
          </a:graphicData>
        </a:graphic>
      </p:graphicFrame>
      <p:sp>
        <p:nvSpPr>
          <p:cNvPr id="7" name="テキスト ボックス 6">
            <a:extLst>
              <a:ext uri="{FF2B5EF4-FFF2-40B4-BE49-F238E27FC236}">
                <a16:creationId xmlns:a16="http://schemas.microsoft.com/office/drawing/2014/main" id="{E0466E87-3D01-48CA-A5C6-8252D4BFA73B}"/>
              </a:ext>
            </a:extLst>
          </p:cNvPr>
          <p:cNvSpPr txBox="1"/>
          <p:nvPr/>
        </p:nvSpPr>
        <p:spPr>
          <a:xfrm>
            <a:off x="290306" y="8814425"/>
            <a:ext cx="6277379" cy="923330"/>
          </a:xfrm>
          <a:prstGeom prst="rect">
            <a:avLst/>
          </a:prstGeom>
          <a:noFill/>
          <a:ln w="38100">
            <a:solidFill>
              <a:schemeClr val="tx1"/>
            </a:solidFill>
            <a:prstDash val="sysDot"/>
          </a:ln>
        </p:spPr>
        <p:txBody>
          <a:bodyPr wrap="square" rtlCol="0">
            <a:spAutoFit/>
          </a:bodyPr>
          <a:lstStyle/>
          <a:p>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サポート企業・事業所</a:t>
            </a:r>
            <a:endParaRPr kumimoji="1" lang="en-US" altLang="ja-JP" sz="2000" b="1"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本校では授業などでご協力いただける企業や事業所を募集しています。</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　　　ご興味のある方は</a:t>
            </a:r>
            <a:r>
              <a:rPr kumimoji="1" lang="ja-JP" altLang="en-US" sz="1400" b="1" u="sng" dirty="0">
                <a:latin typeface="UD デジタル 教科書体 NK-R" panose="02020400000000000000" pitchFamily="18" charset="-128"/>
                <a:ea typeface="UD デジタル 教科書体 NK-R" panose="02020400000000000000" pitchFamily="18" charset="-128"/>
              </a:rPr>
              <a:t>高等部進路指導主事</a:t>
            </a:r>
            <a:r>
              <a:rPr kumimoji="1" lang="ja-JP" altLang="en-US" sz="1400" b="1" dirty="0">
                <a:latin typeface="UD デジタル 教科書体 NK-R" panose="02020400000000000000" pitchFamily="18" charset="-128"/>
                <a:ea typeface="UD デジタル 教科書体 NK-R" panose="02020400000000000000" pitchFamily="18" charset="-128"/>
              </a:rPr>
              <a:t>あてにご連絡ください。</a:t>
            </a:r>
            <a:endParaRPr kumimoji="1" lang="ja-JP" altLang="en-US" sz="2000" b="1" dirty="0">
              <a:latin typeface="UD デジタル 教科書体 NK-R" panose="02020400000000000000" pitchFamily="18" charset="-128"/>
              <a:ea typeface="UD デジタル 教科書体 NK-R" panose="02020400000000000000" pitchFamily="18" charset="-128"/>
            </a:endParaRPr>
          </a:p>
        </p:txBody>
      </p:sp>
      <p:pic>
        <p:nvPicPr>
          <p:cNvPr id="12" name="グラフィックス 11" descr="電球 単色塗りつぶし">
            <a:extLst>
              <a:ext uri="{FF2B5EF4-FFF2-40B4-BE49-F238E27FC236}">
                <a16:creationId xmlns:a16="http://schemas.microsoft.com/office/drawing/2014/main" id="{5A0E05E7-1493-321E-57EF-3EB530BC06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931" y="8864009"/>
            <a:ext cx="308568" cy="308568"/>
          </a:xfrm>
          <a:prstGeom prst="rect">
            <a:avLst/>
          </a:prstGeom>
        </p:spPr>
      </p:pic>
    </p:spTree>
    <p:extLst>
      <p:ext uri="{BB962C8B-B14F-4D97-AF65-F5344CB8AC3E}">
        <p14:creationId xmlns:p14="http://schemas.microsoft.com/office/powerpoint/2010/main" val="268680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745103" y="2142249"/>
            <a:ext cx="5367793" cy="3336896"/>
            <a:chOff x="6945099" y="2150583"/>
            <a:chExt cx="5367793" cy="3336896"/>
          </a:xfrm>
        </p:grpSpPr>
        <p:pic>
          <p:nvPicPr>
            <p:cNvPr id="4" name="図 3" descr="画面の領域"/>
            <p:cNvPicPr>
              <a:picLocks noChangeAspect="1"/>
            </p:cNvPicPr>
            <p:nvPr/>
          </p:nvPicPr>
          <p:blipFill rotWithShape="1">
            <a:blip r:embed="rId2">
              <a:extLst>
                <a:ext uri="{28A0092B-C50C-407E-A947-70E740481C1C}">
                  <a14:useLocalDpi xmlns:a14="http://schemas.microsoft.com/office/drawing/2010/main" val="0"/>
                </a:ext>
              </a:extLst>
            </a:blip>
            <a:srcRect l="8619" t="15956" r="627" b="2272"/>
            <a:stretch/>
          </p:blipFill>
          <p:spPr>
            <a:xfrm>
              <a:off x="6945099" y="2150583"/>
              <a:ext cx="5367793" cy="3316719"/>
            </a:xfrm>
            <a:prstGeom prst="rect">
              <a:avLst/>
            </a:prstGeom>
          </p:spPr>
        </p:pic>
        <p:sp>
          <p:nvSpPr>
            <p:cNvPr id="28" name="テキスト ボックス 27"/>
            <p:cNvSpPr txBox="1"/>
            <p:nvPr/>
          </p:nvSpPr>
          <p:spPr>
            <a:xfrm>
              <a:off x="7424089" y="3516348"/>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尼崎市</a:t>
              </a:r>
            </a:p>
          </p:txBody>
        </p:sp>
        <p:sp>
          <p:nvSpPr>
            <p:cNvPr id="32" name="テキスト ボックス 31"/>
            <p:cNvSpPr txBox="1"/>
            <p:nvPr/>
          </p:nvSpPr>
          <p:spPr>
            <a:xfrm>
              <a:off x="11363282" y="3832689"/>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旭区</a:t>
              </a:r>
            </a:p>
          </p:txBody>
        </p:sp>
        <p:grpSp>
          <p:nvGrpSpPr>
            <p:cNvPr id="13" name="グループ化 12"/>
            <p:cNvGrpSpPr/>
            <p:nvPr/>
          </p:nvGrpSpPr>
          <p:grpSpPr>
            <a:xfrm>
              <a:off x="7995431" y="2481493"/>
              <a:ext cx="3746558" cy="3005986"/>
              <a:chOff x="7995431" y="2481493"/>
              <a:chExt cx="3746558" cy="3005986"/>
            </a:xfrm>
          </p:grpSpPr>
          <p:sp>
            <p:nvSpPr>
              <p:cNvPr id="12" name="テキスト ボックス 11"/>
              <p:cNvSpPr txBox="1"/>
              <p:nvPr/>
            </p:nvSpPr>
            <p:spPr>
              <a:xfrm>
                <a:off x="10709833" y="3301440"/>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東淀川区</a:t>
                </a:r>
              </a:p>
            </p:txBody>
          </p:sp>
          <p:sp>
            <p:nvSpPr>
              <p:cNvPr id="23" name="テキスト ボックス 22"/>
              <p:cNvSpPr txBox="1"/>
              <p:nvPr/>
            </p:nvSpPr>
            <p:spPr>
              <a:xfrm>
                <a:off x="9308309" y="3795292"/>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淀川区</a:t>
                </a:r>
              </a:p>
            </p:txBody>
          </p:sp>
          <p:sp>
            <p:nvSpPr>
              <p:cNvPr id="24" name="テキスト ボックス 23"/>
              <p:cNvSpPr txBox="1"/>
              <p:nvPr/>
            </p:nvSpPr>
            <p:spPr>
              <a:xfrm>
                <a:off x="7995431" y="4520513"/>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西淀川区</a:t>
                </a:r>
              </a:p>
            </p:txBody>
          </p:sp>
          <p:sp>
            <p:nvSpPr>
              <p:cNvPr id="26" name="テキスト ボックス 25"/>
              <p:cNvSpPr txBox="1"/>
              <p:nvPr/>
            </p:nvSpPr>
            <p:spPr>
              <a:xfrm>
                <a:off x="8945041" y="2609054"/>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豊中市</a:t>
                </a:r>
              </a:p>
            </p:txBody>
          </p:sp>
          <p:sp>
            <p:nvSpPr>
              <p:cNvPr id="30" name="テキスト ボックス 29"/>
              <p:cNvSpPr txBox="1"/>
              <p:nvPr/>
            </p:nvSpPr>
            <p:spPr>
              <a:xfrm>
                <a:off x="10353193" y="2481493"/>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吹田市</a:t>
                </a:r>
              </a:p>
            </p:txBody>
          </p:sp>
          <p:sp>
            <p:nvSpPr>
              <p:cNvPr id="31" name="テキスト ボックス 30"/>
              <p:cNvSpPr txBox="1"/>
              <p:nvPr/>
            </p:nvSpPr>
            <p:spPr>
              <a:xfrm>
                <a:off x="8094649" y="5179702"/>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此花区</a:t>
                </a:r>
              </a:p>
            </p:txBody>
          </p:sp>
          <p:sp>
            <p:nvSpPr>
              <p:cNvPr id="33" name="テキスト ボックス 32"/>
              <p:cNvSpPr txBox="1"/>
              <p:nvPr/>
            </p:nvSpPr>
            <p:spPr>
              <a:xfrm>
                <a:off x="10792379" y="4278888"/>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都島区</a:t>
                </a:r>
              </a:p>
            </p:txBody>
          </p:sp>
          <p:sp>
            <p:nvSpPr>
              <p:cNvPr id="34" name="テキスト ボックス 33"/>
              <p:cNvSpPr txBox="1"/>
              <p:nvPr/>
            </p:nvSpPr>
            <p:spPr>
              <a:xfrm>
                <a:off x="9995373" y="4503989"/>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北区</a:t>
                </a:r>
              </a:p>
            </p:txBody>
          </p:sp>
          <p:sp>
            <p:nvSpPr>
              <p:cNvPr id="35" name="テキスト ボックス 34"/>
              <p:cNvSpPr txBox="1"/>
              <p:nvPr/>
            </p:nvSpPr>
            <p:spPr>
              <a:xfrm>
                <a:off x="9045763" y="4813873"/>
                <a:ext cx="949610"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福島区</a:t>
                </a:r>
              </a:p>
            </p:txBody>
          </p:sp>
        </p:grpSp>
      </p:grpSp>
      <p:sp>
        <p:nvSpPr>
          <p:cNvPr id="18" name="テキスト ボックス 17">
            <a:extLst>
              <a:ext uri="{FF2B5EF4-FFF2-40B4-BE49-F238E27FC236}">
                <a16:creationId xmlns:a16="http://schemas.microsoft.com/office/drawing/2014/main" id="{36E3F40D-3888-37A0-9D34-03A99CF0337C}"/>
              </a:ext>
            </a:extLst>
          </p:cNvPr>
          <p:cNvSpPr txBox="1"/>
          <p:nvPr/>
        </p:nvSpPr>
        <p:spPr>
          <a:xfrm>
            <a:off x="426785" y="802933"/>
            <a:ext cx="6059772" cy="1200329"/>
          </a:xfrm>
          <a:prstGeom prst="wedgeRectCallout">
            <a:avLst>
              <a:gd name="adj1" fmla="val 2177"/>
              <a:gd name="adj2" fmla="val 114978"/>
            </a:avLst>
          </a:prstGeom>
          <a:noFill/>
          <a:ln w="76200">
            <a:solidFill>
              <a:schemeClr val="bg1">
                <a:lumMod val="75000"/>
              </a:schemeClr>
            </a:solidFill>
            <a:prstDash val="sysDot"/>
          </a:ln>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令和５年度：東淀川区・淀川区・西淀川区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令和６年度：東淀川区・淀川区・西淀川区（高２・３）・豊中市南部（小１～高１）</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令和７年度：東淀川区・淀川区・西淀川区（高３）・豊中市南部（小１～高２）</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令和８年度：東淀川区・淀川区・豊中市南部</a:t>
            </a:r>
            <a:endParaRPr kumimoji="1" lang="en-US" altLang="ja-JP" sz="1200" dirty="0">
              <a:latin typeface="UD デジタル 教科書体 NK-R" panose="02020400000000000000" pitchFamily="18" charset="-128"/>
              <a:ea typeface="UD デジタル 教科書体 NK-R" panose="02020400000000000000" pitchFamily="18" charset="-128"/>
            </a:endParaRPr>
          </a:p>
          <a:p>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豊中市南部 ➡ 豊中市立第七中学校・第十二中学校・庄内さくら学園中学校の校区</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C0BBC675-DD36-5329-3F4C-459C5BB56CC6}"/>
              </a:ext>
            </a:extLst>
          </p:cNvPr>
          <p:cNvSpPr txBox="1"/>
          <p:nvPr/>
        </p:nvSpPr>
        <p:spPr>
          <a:xfrm>
            <a:off x="200722" y="384192"/>
            <a:ext cx="3228278" cy="400110"/>
          </a:xfrm>
          <a:prstGeom prst="rect">
            <a:avLst/>
          </a:prstGeom>
          <a:noFill/>
        </p:spPr>
        <p:txBody>
          <a:bodyPr wrap="square" rtlCol="0">
            <a:spAutoFit/>
          </a:bodyPr>
          <a:lstStyle/>
          <a:p>
            <a:r>
              <a:rPr kumimoji="1" lang="ja-JP" altLang="en-US" sz="2000" b="1" dirty="0">
                <a:latin typeface="UD デジタル 教科書体 NK-R" panose="02020400000000000000" pitchFamily="18" charset="-128"/>
                <a:ea typeface="UD デジタル 教科書体 NK-R" panose="02020400000000000000" pitchFamily="18" charset="-128"/>
              </a:rPr>
              <a:t>◆校区・アクセス　等</a:t>
            </a:r>
          </a:p>
        </p:txBody>
      </p:sp>
      <p:sp>
        <p:nvSpPr>
          <p:cNvPr id="21" name="テキスト ボックス 20">
            <a:extLst>
              <a:ext uri="{FF2B5EF4-FFF2-40B4-BE49-F238E27FC236}">
                <a16:creationId xmlns:a16="http://schemas.microsoft.com/office/drawing/2014/main" id="{8F04BD49-7CCC-B09A-5DCA-48B4B7D8909F}"/>
              </a:ext>
            </a:extLst>
          </p:cNvPr>
          <p:cNvSpPr txBox="1"/>
          <p:nvPr/>
        </p:nvSpPr>
        <p:spPr>
          <a:xfrm>
            <a:off x="426785" y="8109281"/>
            <a:ext cx="6059772" cy="1477328"/>
          </a:xfrm>
          <a:prstGeom prst="rect">
            <a:avLst/>
          </a:prstGeom>
          <a:noFill/>
          <a:ln w="76200">
            <a:solidFill>
              <a:schemeClr val="bg1">
                <a:lumMod val="75000"/>
              </a:schemeClr>
            </a:solidFill>
            <a:prstDash val="sysDot"/>
          </a:ln>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住所：大阪市東淀川区東中島３－５－２２</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新大阪駅から徒歩約１０分、崇禅寺駅から徒歩約８分</a:t>
            </a:r>
            <a:r>
              <a:rPr kumimoji="1" lang="en-US" altLang="ja-JP" dirty="0">
                <a:latin typeface="UD デジタル 教科書体 NK-R" panose="02020400000000000000" pitchFamily="18" charset="-128"/>
                <a:ea typeface="UD デジタル 教科書体 NK-R" panose="02020400000000000000" pitchFamily="18" charset="-128"/>
              </a:rPr>
              <a:t>)</a:t>
            </a:r>
          </a:p>
          <a:p>
            <a:r>
              <a:rPr kumimoji="1" lang="en-US" altLang="ja-JP" dirty="0">
                <a:latin typeface="UD デジタル 教科書体 NK-R" panose="02020400000000000000" pitchFamily="18" charset="-128"/>
                <a:ea typeface="UD デジタル 教科書体 NK-R" panose="02020400000000000000" pitchFamily="18" charset="-128"/>
              </a:rPr>
              <a:t>TEL</a:t>
            </a:r>
            <a:r>
              <a:rPr kumimoji="1" lang="ja-JP" altLang="en-US" dirty="0">
                <a:latin typeface="UD デジタル 教科書体 NK-R" panose="02020400000000000000" pitchFamily="18" charset="-128"/>
                <a:ea typeface="UD デジタル 教科書体 NK-R" panose="02020400000000000000" pitchFamily="18" charset="-128"/>
              </a:rPr>
              <a:t>：０６－６３２５－９０１１</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dirty="0">
                <a:latin typeface="UD デジタル 教科書体 NK-R" panose="02020400000000000000" pitchFamily="18" charset="-128"/>
                <a:ea typeface="UD デジタル 教科書体 NK-R" panose="02020400000000000000" pitchFamily="18" charset="-128"/>
              </a:rPr>
              <a:t>FAX</a:t>
            </a:r>
            <a:r>
              <a:rPr kumimoji="1" lang="ja-JP" altLang="en-US" dirty="0">
                <a:latin typeface="UD デジタル 教科書体 NK-R" panose="02020400000000000000" pitchFamily="18" charset="-128"/>
                <a:ea typeface="UD デジタル 教科書体 NK-R" panose="02020400000000000000" pitchFamily="18" charset="-128"/>
              </a:rPr>
              <a:t>：０６－６３２５－９０２１</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dirty="0">
                <a:latin typeface="UD デジタル 教科書体 NK-R" panose="02020400000000000000" pitchFamily="18" charset="-128"/>
                <a:ea typeface="UD デジタル 教科書体 NK-R" panose="02020400000000000000" pitchFamily="18" charset="-128"/>
              </a:rPr>
              <a:t>URL</a:t>
            </a:r>
            <a:r>
              <a:rPr kumimoji="1" lang="ja-JP" altLang="en-US"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https://www2.osaka-c.ed.jp/higashiyodogawa-s/</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25" name="図 24">
            <a:extLst>
              <a:ext uri="{FF2B5EF4-FFF2-40B4-BE49-F238E27FC236}">
                <a16:creationId xmlns:a16="http://schemas.microsoft.com/office/drawing/2014/main" id="{2FEF51AE-C721-1018-8165-0D01E07EEE07}"/>
              </a:ext>
            </a:extLst>
          </p:cNvPr>
          <p:cNvPicPr>
            <a:picLocks noChangeAspect="1"/>
          </p:cNvPicPr>
          <p:nvPr/>
        </p:nvPicPr>
        <p:blipFill>
          <a:blip r:embed="rId3"/>
          <a:stretch>
            <a:fillRect/>
          </a:stretch>
        </p:blipFill>
        <p:spPr>
          <a:xfrm>
            <a:off x="2745045" y="5048621"/>
            <a:ext cx="3741512" cy="2305655"/>
          </a:xfrm>
          <a:prstGeom prst="rect">
            <a:avLst/>
          </a:prstGeom>
        </p:spPr>
      </p:pic>
      <p:pic>
        <p:nvPicPr>
          <p:cNvPr id="27" name="グラフィックス 26" descr="校舎">
            <a:extLst>
              <a:ext uri="{FF2B5EF4-FFF2-40B4-BE49-F238E27FC236}">
                <a16:creationId xmlns:a16="http://schemas.microsoft.com/office/drawing/2014/main" id="{BDAF0EC0-F13B-2426-979B-5B01668895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3197" y="3813337"/>
            <a:ext cx="329707" cy="329707"/>
          </a:xfrm>
          <a:prstGeom prst="rect">
            <a:avLst/>
          </a:prstGeom>
        </p:spPr>
      </p:pic>
      <p:cxnSp>
        <p:nvCxnSpPr>
          <p:cNvPr id="29" name="直線矢印コネクタ 28">
            <a:extLst>
              <a:ext uri="{FF2B5EF4-FFF2-40B4-BE49-F238E27FC236}">
                <a16:creationId xmlns:a16="http://schemas.microsoft.com/office/drawing/2014/main" id="{6B9B6E65-2ADB-57B8-CA3D-F8AB146C5FBF}"/>
              </a:ext>
            </a:extLst>
          </p:cNvPr>
          <p:cNvCxnSpPr>
            <a:cxnSpLocks/>
            <a:stCxn id="25" idx="0"/>
          </p:cNvCxnSpPr>
          <p:nvPr/>
        </p:nvCxnSpPr>
        <p:spPr>
          <a:xfrm flipH="1" flipV="1">
            <a:off x="4325113" y="4143045"/>
            <a:ext cx="290688" cy="90557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57288" y="8700383"/>
            <a:ext cx="814806" cy="814806"/>
          </a:xfrm>
          <a:prstGeom prst="rect">
            <a:avLst/>
          </a:prstGeom>
        </p:spPr>
      </p:pic>
      <p:grpSp>
        <p:nvGrpSpPr>
          <p:cNvPr id="10" name="グループ化 9"/>
          <p:cNvGrpSpPr/>
          <p:nvPr/>
        </p:nvGrpSpPr>
        <p:grpSpPr>
          <a:xfrm>
            <a:off x="284010" y="6451396"/>
            <a:ext cx="2341833" cy="1593641"/>
            <a:chOff x="284010" y="6113996"/>
            <a:chExt cx="2341833" cy="1593641"/>
          </a:xfrm>
        </p:grpSpPr>
        <p:pic>
          <p:nvPicPr>
            <p:cNvPr id="3" name="図 2">
              <a:extLst>
                <a:ext uri="{FF2B5EF4-FFF2-40B4-BE49-F238E27FC236}">
                  <a16:creationId xmlns:a16="http://schemas.microsoft.com/office/drawing/2014/main" id="{1CD0561B-FC92-B8F5-27DC-9B4EDF11D1B9}"/>
                </a:ext>
              </a:extLst>
            </p:cNvPr>
            <p:cNvPicPr>
              <a:picLocks noChangeAspect="1"/>
            </p:cNvPicPr>
            <p:nvPr/>
          </p:nvPicPr>
          <p:blipFill>
            <a:blip r:embed="rId7"/>
            <a:stretch>
              <a:fillRect/>
            </a:stretch>
          </p:blipFill>
          <p:spPr>
            <a:xfrm>
              <a:off x="284011" y="6682467"/>
              <a:ext cx="720000" cy="961460"/>
            </a:xfrm>
            <a:prstGeom prst="rect">
              <a:avLst/>
            </a:prstGeom>
          </p:spPr>
        </p:pic>
        <p:pic>
          <p:nvPicPr>
            <p:cNvPr id="5" name="図 4">
              <a:extLst>
                <a:ext uri="{FF2B5EF4-FFF2-40B4-BE49-F238E27FC236}">
                  <a16:creationId xmlns:a16="http://schemas.microsoft.com/office/drawing/2014/main" id="{498E6D70-436A-BFB1-A7E5-155BBF13BFFC}"/>
                </a:ext>
              </a:extLst>
            </p:cNvPr>
            <p:cNvPicPr>
              <a:picLocks noChangeAspect="1"/>
            </p:cNvPicPr>
            <p:nvPr/>
          </p:nvPicPr>
          <p:blipFill>
            <a:blip r:embed="rId8"/>
            <a:stretch>
              <a:fillRect/>
            </a:stretch>
          </p:blipFill>
          <p:spPr>
            <a:xfrm>
              <a:off x="1034973" y="6679888"/>
              <a:ext cx="720000" cy="961460"/>
            </a:xfrm>
            <a:prstGeom prst="rect">
              <a:avLst/>
            </a:prstGeom>
          </p:spPr>
        </p:pic>
        <p:pic>
          <p:nvPicPr>
            <p:cNvPr id="7" name="図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788922" y="6624897"/>
              <a:ext cx="720000" cy="1082740"/>
            </a:xfrm>
            <a:prstGeom prst="rect">
              <a:avLst/>
            </a:prstGeom>
          </p:spPr>
        </p:pic>
        <p:sp>
          <p:nvSpPr>
            <p:cNvPr id="9" name="テキスト ボックス 8"/>
            <p:cNvSpPr txBox="1"/>
            <p:nvPr/>
          </p:nvSpPr>
          <p:spPr>
            <a:xfrm>
              <a:off x="284010" y="6113996"/>
              <a:ext cx="2341833" cy="500137"/>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★本校マスコット★</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ひーちゃん　　　よっちゃん　　　がっちゃん</a:t>
              </a:r>
            </a:p>
          </p:txBody>
        </p:sp>
      </p:grpSp>
    </p:spTree>
    <p:extLst>
      <p:ext uri="{BB962C8B-B14F-4D97-AF65-F5344CB8AC3E}">
        <p14:creationId xmlns:p14="http://schemas.microsoft.com/office/powerpoint/2010/main" val="34908643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c85782-91b6-4975-a634-e8e07eaefb77" xsi:nil="true"/>
    <lcf76f155ced4ddcb4097134ff3c332f xmlns="e18153d2-6310-41da-acb8-57095f3359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E7DDD2432DB4784B94C954F4F1E2F" ma:contentTypeVersion="14" ma:contentTypeDescription="新しいドキュメントを作成します。" ma:contentTypeScope="" ma:versionID="8f60d870cbda6b76e6a18a0cea885fc0">
  <xsd:schema xmlns:xsd="http://www.w3.org/2001/XMLSchema" xmlns:xs="http://www.w3.org/2001/XMLSchema" xmlns:p="http://schemas.microsoft.com/office/2006/metadata/properties" xmlns:ns2="e18153d2-6310-41da-acb8-57095f3359cb" xmlns:ns3="92c85782-91b6-4975-a634-e8e07eaefb77" targetNamespace="http://schemas.microsoft.com/office/2006/metadata/properties" ma:root="true" ma:fieldsID="cc666062fe404bf3b6d389ac606eed05" ns2:_="" ns3:_="">
    <xsd:import namespace="e18153d2-6310-41da-acb8-57095f3359cb"/>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153d2-6310-41da-acb8-57095f3359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ff92ae5-037a-41ce-b6af-c624ad433206}"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97C36-4C00-4440-85AD-1480D9634A0A}">
  <ds:schemaRefs>
    <ds:schemaRef ds:uri="http://purl.org/dc/dcmitype/"/>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92c85782-91b6-4975-a634-e8e07eaefb77"/>
    <ds:schemaRef ds:uri="e18153d2-6310-41da-acb8-57095f3359cb"/>
    <ds:schemaRef ds:uri="http://schemas.microsoft.com/office/2006/metadata/properties"/>
  </ds:schemaRefs>
</ds:datastoreItem>
</file>

<file path=customXml/itemProps2.xml><?xml version="1.0" encoding="utf-8"?>
<ds:datastoreItem xmlns:ds="http://schemas.openxmlformats.org/officeDocument/2006/customXml" ds:itemID="{DA775357-7353-421A-A67C-BA644D5F0C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153d2-6310-41da-acb8-57095f3359cb"/>
    <ds:schemaRef ds:uri="92c85782-91b6-4975-a634-e8e07eaef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F28B39-E14D-4722-86E6-36669D4C5297}">
  <ds:schemaRefs>
    <ds:schemaRef ds:uri="http://schemas.microsoft.com/sharepoint/v3/contenttype/forms"/>
  </ds:schemaRefs>
</ds:datastoreItem>
</file>

<file path=docMetadata/LabelInfo.xml><?xml version="1.0" encoding="utf-8"?>
<clbl:labelList xmlns:clbl="http://schemas.microsoft.com/office/2020/mipLabelMetadata">
  <clbl:label id="{c5ee6e94-d455-43df-b19e-97dde671e91e}" enabled="1" method="Standard" siteId="{12070d49-0d58-40e3-8d87-8f8077d1ef42}" contentBits="0" removed="0"/>
</clbl:labelList>
</file>

<file path=docProps/app.xml><?xml version="1.0" encoding="utf-8"?>
<Properties xmlns="http://schemas.openxmlformats.org/officeDocument/2006/extended-properties" xmlns:vt="http://schemas.openxmlformats.org/officeDocument/2006/docPropsVTypes">
  <Template>Office 2013 - 2022 Theme</Template>
  <TotalTime>461</TotalTime>
  <Words>527</Words>
  <Application>Microsoft Office PowerPoint</Application>
  <PresentationFormat>A4 210 x 297 mm</PresentationFormat>
  <Paragraphs>121</Paragraphs>
  <Slides>4</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UD デジタル 教科書体 NK-R</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reinoya2@icloud.com</dc:creator>
  <cp:lastModifiedBy>田村　英明</cp:lastModifiedBy>
  <cp:revision>24</cp:revision>
  <cp:lastPrinted>2025-04-17T04:06:04Z</cp:lastPrinted>
  <dcterms:created xsi:type="dcterms:W3CDTF">2024-08-16T10:49:13Z</dcterms:created>
  <dcterms:modified xsi:type="dcterms:W3CDTF">2025-04-17T04:08:39Z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0x010100C41E7DDD2432DB4784B94C954F4F1E2F</vt:lpwstr>
  </property>
  <property fmtid="{D5CDD505-2E9C-101B-9397-08002B2CF9AE}" pid="3" name="Order">
    <vt:r8>401200</vt:r8>
  </property>
  <property fmtid="{D5CDD505-2E9C-101B-9397-08002B2CF9AE}" pid="4" name="MediaServiceImageTags">
    <vt:lpwstr/>
  </property>
</Properties>
</file>